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46"/>
  </p:notesMasterIdLst>
  <p:sldIdLst>
    <p:sldId id="305" r:id="rId2"/>
    <p:sldId id="272" r:id="rId3"/>
    <p:sldId id="259" r:id="rId4"/>
    <p:sldId id="257" r:id="rId5"/>
    <p:sldId id="260" r:id="rId6"/>
    <p:sldId id="258" r:id="rId7"/>
    <p:sldId id="262" r:id="rId8"/>
    <p:sldId id="263" r:id="rId9"/>
    <p:sldId id="264" r:id="rId10"/>
    <p:sldId id="268" r:id="rId11"/>
    <p:sldId id="267" r:id="rId12"/>
    <p:sldId id="269" r:id="rId13"/>
    <p:sldId id="265" r:id="rId14"/>
    <p:sldId id="266" r:id="rId15"/>
    <p:sldId id="271" r:id="rId16"/>
    <p:sldId id="270" r:id="rId17"/>
    <p:sldId id="275" r:id="rId18"/>
    <p:sldId id="276" r:id="rId19"/>
    <p:sldId id="277" r:id="rId20"/>
    <p:sldId id="274" r:id="rId21"/>
    <p:sldId id="278" r:id="rId22"/>
    <p:sldId id="279" r:id="rId23"/>
    <p:sldId id="281" r:id="rId24"/>
    <p:sldId id="280" r:id="rId25"/>
    <p:sldId id="283" r:id="rId26"/>
    <p:sldId id="284" r:id="rId27"/>
    <p:sldId id="285" r:id="rId28"/>
    <p:sldId id="286" r:id="rId29"/>
    <p:sldId id="287" r:id="rId30"/>
    <p:sldId id="288" r:id="rId31"/>
    <p:sldId id="300" r:id="rId32"/>
    <p:sldId id="289" r:id="rId33"/>
    <p:sldId id="302" r:id="rId34"/>
    <p:sldId id="290" r:id="rId35"/>
    <p:sldId id="291" r:id="rId36"/>
    <p:sldId id="304" r:id="rId37"/>
    <p:sldId id="292" r:id="rId38"/>
    <p:sldId id="293" r:id="rId39"/>
    <p:sldId id="295" r:id="rId40"/>
    <p:sldId id="294" r:id="rId41"/>
    <p:sldId id="296" r:id="rId42"/>
    <p:sldId id="298" r:id="rId43"/>
    <p:sldId id="297" r:id="rId44"/>
    <p:sldId id="273" r:id="rId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ahoma"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ahoma" charset="0"/>
              </a:defRPr>
            </a:lvl1pPr>
          </a:lstStyle>
          <a:p>
            <a:pPr>
              <a:defRPr/>
            </a:pPr>
            <a:fld id="{26C92C12-EB0C-4AB8-89F7-4BD012E5B38C}" type="datetimeFigureOut">
              <a:rPr lang="en-US"/>
              <a:pPr>
                <a:defRPr/>
              </a:pPr>
              <a:t>5/18/2020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ahoma"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38A352B-724B-4C03-BD3F-535368CF7579}" type="slidenum">
              <a:rPr lang="en-US"/>
              <a:pPr/>
              <a:t>‹#›</a:t>
            </a:fld>
            <a:endParaRPr lang="en-US"/>
          </a:p>
        </p:txBody>
      </p:sp>
    </p:spTree>
    <p:extLst>
      <p:ext uri="{BB962C8B-B14F-4D97-AF65-F5344CB8AC3E}">
        <p14:creationId xmlns:p14="http://schemas.microsoft.com/office/powerpoint/2010/main" val="29500619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3337567-3813-4154-A330-124445B97632}" type="slidenum">
              <a:rPr lang="en-US"/>
              <a:pPr/>
              <a:t>33</a:t>
            </a:fld>
            <a:endParaRPr lang="en-US"/>
          </a:p>
        </p:txBody>
      </p:sp>
    </p:spTree>
    <p:extLst>
      <p:ext uri="{BB962C8B-B14F-4D97-AF65-F5344CB8AC3E}">
        <p14:creationId xmlns:p14="http://schemas.microsoft.com/office/powerpoint/2010/main" val="288847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1986"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41987"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AA2F2A6-C1CD-430B-B482-1069D4C7F184}" type="slidenum">
              <a:rPr lang="en-US"/>
              <a:pPr/>
              <a:t>‹#›</a:t>
            </a:fld>
            <a:endParaRPr lang="en-US"/>
          </a:p>
        </p:txBody>
      </p:sp>
    </p:spTree>
    <p:extLst>
      <p:ext uri="{BB962C8B-B14F-4D97-AF65-F5344CB8AC3E}">
        <p14:creationId xmlns:p14="http://schemas.microsoft.com/office/powerpoint/2010/main" val="1432658794"/>
      </p:ext>
    </p:extLst>
  </p:cSld>
  <p:clrMapOvr>
    <a:masterClrMapping/>
  </p:clrMapOvr>
  <p:transition advTm="15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368D06C-054A-46BC-B93B-DCF257A028D5}" type="slidenum">
              <a:rPr lang="en-US"/>
              <a:pPr/>
              <a:t>‹#›</a:t>
            </a:fld>
            <a:endParaRPr lang="en-US"/>
          </a:p>
        </p:txBody>
      </p:sp>
    </p:spTree>
    <p:extLst>
      <p:ext uri="{BB962C8B-B14F-4D97-AF65-F5344CB8AC3E}">
        <p14:creationId xmlns:p14="http://schemas.microsoft.com/office/powerpoint/2010/main" val="3110722852"/>
      </p:ext>
    </p:extLst>
  </p:cSld>
  <p:clrMapOvr>
    <a:masterClrMapping/>
  </p:clrMapOvr>
  <p:transition advTm="15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C1D6250-34EF-4211-8926-4D7D8D4B984D}" type="slidenum">
              <a:rPr lang="en-US"/>
              <a:pPr/>
              <a:t>‹#›</a:t>
            </a:fld>
            <a:endParaRPr lang="en-US"/>
          </a:p>
        </p:txBody>
      </p:sp>
    </p:spTree>
    <p:extLst>
      <p:ext uri="{BB962C8B-B14F-4D97-AF65-F5344CB8AC3E}">
        <p14:creationId xmlns:p14="http://schemas.microsoft.com/office/powerpoint/2010/main" val="3675462349"/>
      </p:ext>
    </p:extLst>
  </p:cSld>
  <p:clrMapOvr>
    <a:masterClrMapping/>
  </p:clrMapOvr>
  <p:transition advTm="15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DCB8A90C-0979-49DF-A2C2-714E27437B6F}" type="slidenum">
              <a:rPr lang="en-US"/>
              <a:pPr/>
              <a:t>‹#›</a:t>
            </a:fld>
            <a:endParaRPr lang="en-US"/>
          </a:p>
        </p:txBody>
      </p:sp>
    </p:spTree>
    <p:extLst>
      <p:ext uri="{BB962C8B-B14F-4D97-AF65-F5344CB8AC3E}">
        <p14:creationId xmlns:p14="http://schemas.microsoft.com/office/powerpoint/2010/main" val="980382314"/>
      </p:ext>
    </p:extLst>
  </p:cSld>
  <p:clrMapOvr>
    <a:masterClrMapping/>
  </p:clrMapOvr>
  <p:transition advTm="15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3BF390B8-0D82-4008-B6CB-BF2B72B51F73}" type="slidenum">
              <a:rPr lang="en-US"/>
              <a:pPr/>
              <a:t>‹#›</a:t>
            </a:fld>
            <a:endParaRPr lang="en-US"/>
          </a:p>
        </p:txBody>
      </p:sp>
    </p:spTree>
    <p:extLst>
      <p:ext uri="{BB962C8B-B14F-4D97-AF65-F5344CB8AC3E}">
        <p14:creationId xmlns:p14="http://schemas.microsoft.com/office/powerpoint/2010/main" val="4206743449"/>
      </p:ext>
    </p:extLst>
  </p:cSld>
  <p:clrMapOvr>
    <a:masterClrMapping/>
  </p:clrMapOvr>
  <p:transition advTm="1500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B1FE60D-A884-43A2-9163-7DCE8E2C7431}" type="slidenum">
              <a:rPr lang="en-US"/>
              <a:pPr/>
              <a:t>‹#›</a:t>
            </a:fld>
            <a:endParaRPr lang="en-US"/>
          </a:p>
        </p:txBody>
      </p:sp>
    </p:spTree>
    <p:extLst>
      <p:ext uri="{BB962C8B-B14F-4D97-AF65-F5344CB8AC3E}">
        <p14:creationId xmlns:p14="http://schemas.microsoft.com/office/powerpoint/2010/main" val="2331887990"/>
      </p:ext>
    </p:extLst>
  </p:cSld>
  <p:clrMapOvr>
    <a:masterClrMapping/>
  </p:clrMapOvr>
  <p:transition advTm="1500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25D70B2B-C045-49DA-B252-CF6DA2E29659}" type="slidenum">
              <a:rPr lang="en-US"/>
              <a:pPr/>
              <a:t>‹#›</a:t>
            </a:fld>
            <a:endParaRPr lang="en-US"/>
          </a:p>
        </p:txBody>
      </p:sp>
    </p:spTree>
    <p:extLst>
      <p:ext uri="{BB962C8B-B14F-4D97-AF65-F5344CB8AC3E}">
        <p14:creationId xmlns:p14="http://schemas.microsoft.com/office/powerpoint/2010/main" val="3484283718"/>
      </p:ext>
    </p:extLst>
  </p:cSld>
  <p:clrMapOvr>
    <a:masterClrMapping/>
  </p:clrMapOvr>
  <p:transition advTm="15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E651A96-D934-443F-B3AC-16850058BD4A}" type="slidenum">
              <a:rPr lang="en-US"/>
              <a:pPr/>
              <a:t>‹#›</a:t>
            </a:fld>
            <a:endParaRPr lang="en-US"/>
          </a:p>
        </p:txBody>
      </p:sp>
    </p:spTree>
    <p:extLst>
      <p:ext uri="{BB962C8B-B14F-4D97-AF65-F5344CB8AC3E}">
        <p14:creationId xmlns:p14="http://schemas.microsoft.com/office/powerpoint/2010/main" val="114104846"/>
      </p:ext>
    </p:extLst>
  </p:cSld>
  <p:clrMapOvr>
    <a:masterClrMapping/>
  </p:clrMapOvr>
  <p:transition advTm="15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21CD0CE-1ACC-4398-B973-34EA31FE5553}" type="slidenum">
              <a:rPr lang="en-US"/>
              <a:pPr/>
              <a:t>‹#›</a:t>
            </a:fld>
            <a:endParaRPr lang="en-US"/>
          </a:p>
        </p:txBody>
      </p:sp>
    </p:spTree>
    <p:extLst>
      <p:ext uri="{BB962C8B-B14F-4D97-AF65-F5344CB8AC3E}">
        <p14:creationId xmlns:p14="http://schemas.microsoft.com/office/powerpoint/2010/main" val="477140524"/>
      </p:ext>
    </p:extLst>
  </p:cSld>
  <p:clrMapOvr>
    <a:masterClrMapping/>
  </p:clrMapOvr>
  <p:transition advTm="15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A01E983-168E-4FE5-AC21-67479035766A}" type="slidenum">
              <a:rPr lang="en-US"/>
              <a:pPr/>
              <a:t>‹#›</a:t>
            </a:fld>
            <a:endParaRPr lang="en-US"/>
          </a:p>
        </p:txBody>
      </p:sp>
    </p:spTree>
    <p:extLst>
      <p:ext uri="{BB962C8B-B14F-4D97-AF65-F5344CB8AC3E}">
        <p14:creationId xmlns:p14="http://schemas.microsoft.com/office/powerpoint/2010/main" val="993764543"/>
      </p:ext>
    </p:extLst>
  </p:cSld>
  <p:clrMapOvr>
    <a:masterClrMapping/>
  </p:clrMapOvr>
  <p:transition advTm="15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0481E6E-E170-454E-9785-3F0D60041614}" type="slidenum">
              <a:rPr lang="en-US"/>
              <a:pPr/>
              <a:t>‹#›</a:t>
            </a:fld>
            <a:endParaRPr lang="en-US"/>
          </a:p>
        </p:txBody>
      </p:sp>
    </p:spTree>
    <p:extLst>
      <p:ext uri="{BB962C8B-B14F-4D97-AF65-F5344CB8AC3E}">
        <p14:creationId xmlns:p14="http://schemas.microsoft.com/office/powerpoint/2010/main" val="4245055608"/>
      </p:ext>
    </p:extLst>
  </p:cSld>
  <p:clrMapOvr>
    <a:masterClrMapping/>
  </p:clrMapOvr>
  <p:transition advTm="15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6CD70CE8-C85E-42A2-9665-9379535D1BF3}" type="slidenum">
              <a:rPr lang="en-US"/>
              <a:pPr/>
              <a:t>‹#›</a:t>
            </a:fld>
            <a:endParaRPr lang="en-US"/>
          </a:p>
        </p:txBody>
      </p:sp>
    </p:spTree>
    <p:extLst>
      <p:ext uri="{BB962C8B-B14F-4D97-AF65-F5344CB8AC3E}">
        <p14:creationId xmlns:p14="http://schemas.microsoft.com/office/powerpoint/2010/main" val="3035353269"/>
      </p:ext>
    </p:extLst>
  </p:cSld>
  <p:clrMapOvr>
    <a:masterClrMapping/>
  </p:clrMapOvr>
  <p:transition advTm="15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80AB7FC-31CD-4338-8EB5-0E2FC0A1027D}" type="slidenum">
              <a:rPr lang="en-US"/>
              <a:pPr/>
              <a:t>‹#›</a:t>
            </a:fld>
            <a:endParaRPr lang="en-US"/>
          </a:p>
        </p:txBody>
      </p:sp>
    </p:spTree>
    <p:extLst>
      <p:ext uri="{BB962C8B-B14F-4D97-AF65-F5344CB8AC3E}">
        <p14:creationId xmlns:p14="http://schemas.microsoft.com/office/powerpoint/2010/main" val="1494939283"/>
      </p:ext>
    </p:extLst>
  </p:cSld>
  <p:clrMapOvr>
    <a:masterClrMapping/>
  </p:clrMapOvr>
  <p:transition advTm="15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B33ED0B-C45E-4FD5-8225-85F34AC30F38}" type="slidenum">
              <a:rPr lang="en-US"/>
              <a:pPr/>
              <a:t>‹#›</a:t>
            </a:fld>
            <a:endParaRPr lang="en-US"/>
          </a:p>
        </p:txBody>
      </p:sp>
    </p:spTree>
    <p:extLst>
      <p:ext uri="{BB962C8B-B14F-4D97-AF65-F5344CB8AC3E}">
        <p14:creationId xmlns:p14="http://schemas.microsoft.com/office/powerpoint/2010/main" val="3310783085"/>
      </p:ext>
    </p:extLst>
  </p:cSld>
  <p:clrMapOvr>
    <a:masterClrMapping/>
  </p:clrMapOvr>
  <p:transition advTm="15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50B4028-6302-4A8B-ADCA-F08A2E53EFDC}" type="slidenum">
              <a:rPr lang="en-US"/>
              <a:pPr/>
              <a:t>‹#›</a:t>
            </a:fld>
            <a:endParaRPr lang="en-US"/>
          </a:p>
        </p:txBody>
      </p:sp>
    </p:spTree>
    <p:extLst>
      <p:ext uri="{BB962C8B-B14F-4D97-AF65-F5344CB8AC3E}">
        <p14:creationId xmlns:p14="http://schemas.microsoft.com/office/powerpoint/2010/main" val="3608100143"/>
      </p:ext>
    </p:extLst>
  </p:cSld>
  <p:clrMapOvr>
    <a:masterClrMapping/>
  </p:clrMapOvr>
  <p:transition advTm="15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63"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9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p>
        </p:txBody>
      </p:sp>
      <p:sp>
        <p:nvSpPr>
          <p:cNvPr id="409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p>
        </p:txBody>
      </p:sp>
      <p:sp>
        <p:nvSpPr>
          <p:cNvPr id="409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8A78209D-F6A2-491E-BAFD-472BCBE4D7FD}"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transition advTm="15000">
    <p:random/>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3.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3.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Layout" Target="../slideLayouts/slideLayout7.xml"/><Relationship Id="rId7" Type="http://schemas.openxmlformats.org/officeDocument/2006/relationships/image" Target="../media/image24.jpeg"/><Relationship Id="rId2" Type="http://schemas.openxmlformats.org/officeDocument/2006/relationships/audio" Target="../media/media31.wma"/><Relationship Id="rId1" Type="http://schemas.microsoft.com/office/2007/relationships/media" Target="../media/media31.wma"/><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3.png"/><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7.xml"/><Relationship Id="rId7" Type="http://schemas.openxmlformats.org/officeDocument/2006/relationships/image" Target="../media/image29.jpeg"/><Relationship Id="rId2" Type="http://schemas.openxmlformats.org/officeDocument/2006/relationships/audio" Target="../media/media33.wma"/><Relationship Id="rId1" Type="http://schemas.microsoft.com/office/2007/relationships/media" Target="../media/media33.wma"/><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3.pn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7.xml"/><Relationship Id="rId7" Type="http://schemas.openxmlformats.org/officeDocument/2006/relationships/image" Target="../media/image38.jpeg"/><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3.pn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8.jpe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hyperlink" Target="http://vilenski.org/science/safari/classifyall/eukaryotic.html"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15.xml"/><Relationship Id="rId7" Type="http://schemas.openxmlformats.org/officeDocument/2006/relationships/image" Target="../media/image43.jpeg"/><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hyperlink" Target="http://dictybase.org/pnd/weijer3.avi" TargetMode="External"/><Relationship Id="rId5" Type="http://schemas.openxmlformats.org/officeDocument/2006/relationships/image" Target="../media/image42.jpeg"/><Relationship Id="rId4" Type="http://schemas.openxmlformats.org/officeDocument/2006/relationships/hyperlink" Target="http://dictybase.org/pnd/weijer2.avi" TargetMode="External"/><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3.png"/><Relationship Id="rId5" Type="http://schemas.openxmlformats.org/officeDocument/2006/relationships/image" Target="../media/image45.jpeg"/><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4.wma"/><Relationship Id="rId1" Type="http://schemas.microsoft.com/office/2007/relationships/media" Target="../media/media44.wma"/><Relationship Id="rId5" Type="http://schemas.openxmlformats.org/officeDocument/2006/relationships/image" Target="../media/image3.pn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Grp="1" noChangeArrowheads="1"/>
          </p:cNvSpPr>
          <p:nvPr>
            <p:ph type="ctrTitle"/>
          </p:nvPr>
        </p:nvSpPr>
        <p:spPr>
          <a:xfrm>
            <a:off x="0" y="-1489407"/>
            <a:ext cx="9144000" cy="9879013"/>
          </a:xfrm>
        </p:spPr>
        <p:txBody>
          <a:bodyPr>
            <a:spAutoFit/>
          </a:bodyPr>
          <a:lstStyle/>
          <a:p>
            <a:pPr>
              <a:defRPr/>
            </a:pPr>
            <a:r>
              <a:rPr lang="en-US" sz="3200" b="1" dirty="0">
                <a:latin typeface="+mn-lt"/>
              </a:rPr>
              <a:t/>
            </a:r>
            <a:br>
              <a:rPr lang="en-US" sz="3200" b="1" dirty="0">
                <a:latin typeface="+mn-lt"/>
              </a:rPr>
            </a:br>
            <a:r>
              <a:rPr lang="en-US" b="1" dirty="0">
                <a:latin typeface="+mn-lt"/>
              </a:rPr>
              <a:t/>
            </a:r>
            <a:br>
              <a:rPr lang="en-US" b="1" dirty="0">
                <a:latin typeface="+mn-lt"/>
              </a:rPr>
            </a:br>
            <a:r>
              <a:rPr lang="en-US" b="1" dirty="0">
                <a:latin typeface="+mn-lt"/>
              </a:rPr>
              <a:t/>
            </a:r>
            <a:br>
              <a:rPr lang="en-US" b="1" dirty="0">
                <a:latin typeface="+mn-lt"/>
              </a:rPr>
            </a:br>
            <a:r>
              <a:rPr lang="en-US" b="1" dirty="0" smtClean="0">
                <a:latin typeface="+mn-lt"/>
              </a:rPr>
              <a:t/>
            </a:r>
            <a:br>
              <a:rPr lang="en-US" b="1" dirty="0" smtClean="0">
                <a:latin typeface="+mn-lt"/>
              </a:rPr>
            </a:br>
            <a:r>
              <a:rPr lang="en-US" b="1">
                <a:latin typeface="+mn-lt"/>
              </a:rPr>
              <a:t/>
            </a:r>
            <a:br>
              <a:rPr lang="en-US" b="1">
                <a:latin typeface="+mn-lt"/>
              </a:rPr>
            </a:br>
            <a:r>
              <a:rPr lang="en-US" sz="4800" smtClean="0"/>
              <a:t>Intensive </a:t>
            </a:r>
            <a:r>
              <a:rPr lang="en-US" sz="4800" dirty="0" smtClean="0"/>
              <a:t>Course</a:t>
            </a:r>
            <a:r>
              <a:rPr lang="en-US" sz="4800" b="1" dirty="0" smtClean="0"/>
              <a:t/>
            </a:r>
            <a:br>
              <a:rPr lang="en-US" sz="4800" b="1" dirty="0" smtClean="0"/>
            </a:br>
            <a:r>
              <a:rPr lang="en-US" sz="4800" b="1" dirty="0" smtClean="0"/>
              <a:t/>
            </a:r>
            <a:br>
              <a:rPr lang="en-US" sz="4800" b="1" dirty="0" smtClean="0"/>
            </a:br>
            <a:r>
              <a:rPr lang="en-US" b="1" dirty="0" smtClean="0"/>
              <a:t> </a:t>
            </a:r>
            <a:r>
              <a:rPr lang="en-US" dirty="0" smtClean="0"/>
              <a:t>Biology for Technology </a:t>
            </a:r>
            <a:r>
              <a:rPr lang="en-US" b="1" dirty="0" smtClean="0">
                <a:latin typeface="+mn-lt"/>
              </a:rPr>
              <a:t/>
            </a:r>
            <a:br>
              <a:rPr lang="en-US" b="1" dirty="0" smtClean="0">
                <a:latin typeface="+mn-lt"/>
              </a:rPr>
            </a:br>
            <a:r>
              <a:rPr lang="en-US" b="1" dirty="0" smtClean="0">
                <a:latin typeface="+mn-lt"/>
              </a:rPr>
              <a:t/>
            </a:r>
            <a:br>
              <a:rPr lang="en-US" b="1" dirty="0" smtClean="0">
                <a:latin typeface="+mn-lt"/>
              </a:rPr>
            </a:br>
            <a:r>
              <a:rPr lang="en-US" sz="3200" b="1" dirty="0" smtClean="0">
                <a:latin typeface="+mn-lt"/>
                <a:cs typeface="Times New Roman" charset="0"/>
              </a:rPr>
              <a:t>Department of Agricultural Technology</a:t>
            </a:r>
            <a:r>
              <a:rPr lang="en-US" sz="2800" b="1" dirty="0" smtClean="0">
                <a:latin typeface="+mn-lt"/>
                <a:cs typeface="Times New Roman" charset="0"/>
              </a:rPr>
              <a:t/>
            </a:r>
            <a:br>
              <a:rPr lang="en-US" sz="2800" b="1" dirty="0" smtClean="0">
                <a:latin typeface="+mn-lt"/>
                <a:cs typeface="Times New Roman" charset="0"/>
              </a:rPr>
            </a:br>
            <a:r>
              <a:rPr lang="en-US" sz="2800" b="1" dirty="0" smtClean="0">
                <a:latin typeface="+mn-lt"/>
                <a:cs typeface="Times New Roman" charset="0"/>
              </a:rPr>
              <a:t>Faculty of Technology, University of Colombo</a:t>
            </a:r>
            <a:r>
              <a:rPr lang="en-US" sz="3200" b="1" dirty="0" smtClean="0">
                <a:latin typeface="+mn-lt"/>
              </a:rPr>
              <a:t/>
            </a:r>
            <a:br>
              <a:rPr lang="en-US" sz="3200" b="1" dirty="0" smtClean="0">
                <a:latin typeface="+mn-lt"/>
              </a:rPr>
            </a:br>
            <a:r>
              <a:rPr lang="en-US" sz="2400" b="1" dirty="0">
                <a:latin typeface="+mn-lt"/>
              </a:rPr>
              <a:t/>
            </a:r>
            <a:br>
              <a:rPr lang="en-US" sz="2400" b="1" dirty="0">
                <a:latin typeface="+mn-lt"/>
              </a:rPr>
            </a:br>
            <a:r>
              <a:rPr lang="en-US" sz="2400" b="1" dirty="0">
                <a:latin typeface="+mn-lt"/>
              </a:rPr>
              <a:t>by</a:t>
            </a:r>
            <a:br>
              <a:rPr lang="en-US" sz="2400" b="1" dirty="0">
                <a:latin typeface="+mn-lt"/>
              </a:rPr>
            </a:br>
            <a:r>
              <a:rPr lang="en-US" sz="2400" b="1" dirty="0" smtClean="0">
                <a:latin typeface="+mn-lt"/>
                <a:cs typeface="Times New Roman" charset="0"/>
              </a:rPr>
              <a:t>Dr. Aruna </a:t>
            </a:r>
            <a:r>
              <a:rPr lang="en-US" sz="2400" b="1" dirty="0">
                <a:latin typeface="+mn-lt"/>
                <a:cs typeface="Times New Roman" charset="0"/>
              </a:rPr>
              <a:t>Kumara Udawasala</a:t>
            </a:r>
            <a:br>
              <a:rPr lang="en-US" sz="2400" b="1" dirty="0">
                <a:latin typeface="+mn-lt"/>
                <a:cs typeface="Times New Roman" charset="0"/>
              </a:rPr>
            </a:br>
            <a:r>
              <a:rPr lang="en-US" sz="2800" b="1" dirty="0">
                <a:latin typeface="+mn-lt"/>
                <a:cs typeface="Times New Roman" charset="0"/>
              </a:rPr>
              <a:t/>
            </a:r>
            <a:br>
              <a:rPr lang="en-US" sz="2800" b="1" dirty="0">
                <a:latin typeface="+mn-lt"/>
                <a:cs typeface="Times New Roman" charset="0"/>
              </a:rPr>
            </a:br>
            <a:r>
              <a:rPr lang="en-US" sz="2800" b="1" dirty="0">
                <a:latin typeface="+mn-lt"/>
                <a:cs typeface="Times New Roman" charset="0"/>
              </a:rPr>
              <a:t/>
            </a:r>
            <a:br>
              <a:rPr lang="en-US" sz="2800" b="1" dirty="0">
                <a:latin typeface="+mn-lt"/>
                <a:cs typeface="Times New Roman" charset="0"/>
              </a:rPr>
            </a:br>
            <a:r>
              <a:rPr lang="en-US" sz="2800" b="1" dirty="0">
                <a:latin typeface="+mn-lt"/>
              </a:rPr>
              <a:t>	</a:t>
            </a:r>
            <a:r>
              <a:rPr lang="en-US" sz="2000" b="1" dirty="0">
                <a:latin typeface="+mn-lt"/>
                <a:cs typeface="Times New Roman" charset="0"/>
              </a:rPr>
              <a:t/>
            </a:r>
            <a:br>
              <a:rPr lang="en-US" sz="2000" b="1" dirty="0">
                <a:latin typeface="+mn-lt"/>
                <a:cs typeface="Times New Roman" charset="0"/>
              </a:rPr>
            </a:br>
            <a:endParaRPr lang="en-SG" sz="2800" b="1" dirty="0">
              <a:latin typeface="+mn-lt"/>
              <a:cs typeface="Times New Roman" charset="0"/>
            </a:endParaRPr>
          </a:p>
        </p:txBody>
      </p:sp>
      <p:pic>
        <p:nvPicPr>
          <p:cNvPr id="2051" name="Picture 4" descr="C:\Users\Thilini\Desktop\colombo campus logos\image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52400"/>
            <a:ext cx="1371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02517">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descr="amoeba"/>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427038" y="503238"/>
            <a:ext cx="8318500" cy="5489575"/>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4656">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9397"/>
                                        </p:tgtEl>
                                        <p:attrNameLst>
                                          <p:attrName>style.visibility</p:attrName>
                                        </p:attrNameLst>
                                      </p:cBhvr>
                                      <p:to>
                                        <p:strVal val="visible"/>
                                      </p:to>
                                    </p:set>
                                    <p:animEffect transition="in" filter="fade">
                                      <p:cBhvr>
                                        <p:cTn id="10" dur="20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457200" y="0"/>
            <a:ext cx="8229600" cy="6126163"/>
          </a:xfrm>
        </p:spPr>
        <p:txBody>
          <a:bodyPr/>
          <a:lstStyle/>
          <a:p>
            <a:pPr eaLnBrk="1" hangingPunct="1">
              <a:defRPr/>
            </a:pPr>
            <a:r>
              <a:rPr lang="en-US" smtClean="0">
                <a:solidFill>
                  <a:schemeClr val="tx2"/>
                </a:solidFill>
              </a:rPr>
              <a:t>The second group is the</a:t>
            </a:r>
            <a:r>
              <a:rPr lang="en-US" smtClean="0">
                <a:solidFill>
                  <a:srgbClr val="66FFFF"/>
                </a:solidFill>
              </a:rPr>
              <a:t> Flagellates</a:t>
            </a:r>
            <a:r>
              <a:rPr lang="en-US" smtClean="0">
                <a:solidFill>
                  <a:schemeClr val="tx2"/>
                </a:solidFill>
              </a:rPr>
              <a:t> &lt;</a:t>
            </a:r>
            <a:r>
              <a:rPr lang="en-US" i="1" smtClean="0">
                <a:solidFill>
                  <a:schemeClr val="tx2"/>
                </a:solidFill>
              </a:rPr>
              <a:t>flah-geh-lets</a:t>
            </a:r>
            <a:r>
              <a:rPr lang="en-US" smtClean="0">
                <a:solidFill>
                  <a:schemeClr val="tx2"/>
                </a:solidFill>
              </a:rPr>
              <a:t>&gt;, of the phylum </a:t>
            </a:r>
            <a:r>
              <a:rPr lang="en-US" smtClean="0">
                <a:solidFill>
                  <a:srgbClr val="66FFFF"/>
                </a:solidFill>
              </a:rPr>
              <a:t>Zoomastigina</a:t>
            </a:r>
            <a:r>
              <a:rPr lang="en-US" smtClean="0">
                <a:solidFill>
                  <a:schemeClr val="tx2"/>
                </a:solidFill>
              </a:rPr>
              <a:t>. Flagellates are generally the smallest of the protozoa and have one or several long, whip-like projections called flagella poking out of their cells.</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Flagellates use their flagella to move.</a:t>
            </a:r>
          </a:p>
          <a:p>
            <a:pPr eaLnBrk="1" hangingPunct="1">
              <a:defRPr/>
            </a:pPr>
            <a:endParaRPr lang="en-US" smtClean="0">
              <a:solidFill>
                <a:schemeClr val="tx2"/>
              </a:solidFill>
            </a:endParaRPr>
          </a:p>
          <a:p>
            <a:pPr eaLnBrk="1" hangingPunct="1">
              <a:defRPr/>
            </a:pPr>
            <a:r>
              <a:rPr lang="en-US" smtClean="0">
                <a:solidFill>
                  <a:schemeClr val="tx2"/>
                </a:solidFill>
              </a:rPr>
              <a:t>It is a flagellate in the intestines of termites which enable them to eat wood.  Both organisms benefit…..what kind of relationship do they have?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31863">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58371">
                                            <p:txEl>
                                              <p:pRg st="0" end="0"/>
                                            </p:txEl>
                                          </p:spTgt>
                                        </p:tgtEl>
                                        <p:attrNameLst>
                                          <p:attrName>style.visibility</p:attrName>
                                        </p:attrNameLst>
                                      </p:cBhvr>
                                      <p:to>
                                        <p:strVal val="visible"/>
                                      </p:to>
                                    </p:set>
                                    <p:anim to="" calcmode="lin" valueType="num">
                                      <p:cBhvr>
                                        <p:cTn id="10" dur="1" fill="hold"/>
                                        <p:tgtEl>
                                          <p:spTgt spid="58371">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58371">
                                            <p:txEl>
                                              <p:pRg st="2" end="2"/>
                                            </p:txEl>
                                          </p:spTgt>
                                        </p:tgtEl>
                                        <p:attrNameLst>
                                          <p:attrName>style.visibility</p:attrName>
                                        </p:attrNameLst>
                                      </p:cBhvr>
                                      <p:to>
                                        <p:strVal val="visible"/>
                                      </p:to>
                                    </p:set>
                                    <p:anim to="" calcmode="lin" valueType="num">
                                      <p:cBhvr>
                                        <p:cTn id="14" dur="1" fill="hold"/>
                                        <p:tgtEl>
                                          <p:spTgt spid="58371">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58371">
                                            <p:txEl>
                                              <p:pRg st="4" end="4"/>
                                            </p:txEl>
                                          </p:spTgt>
                                        </p:tgtEl>
                                        <p:attrNameLst>
                                          <p:attrName>style.visibility</p:attrName>
                                        </p:attrNameLst>
                                      </p:cBhvr>
                                      <p:to>
                                        <p:strVal val="visible"/>
                                      </p:to>
                                    </p:set>
                                    <p:anim to="" calcmode="lin" valueType="num">
                                      <p:cBhvr>
                                        <p:cTn id="18" dur="1" fill="hold"/>
                                        <p:tgtEl>
                                          <p:spTgt spid="58371">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83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9" name="Rectangle 9"/>
          <p:cNvSpPr>
            <a:spLocks noGrp="1" noChangeArrowheads="1"/>
          </p:cNvSpPr>
          <p:nvPr>
            <p:ph type="title"/>
          </p:nvPr>
        </p:nvSpPr>
        <p:spPr>
          <a:xfrm>
            <a:off x="512763" y="5264150"/>
            <a:ext cx="8229600" cy="1371600"/>
          </a:xfrm>
        </p:spPr>
        <p:txBody>
          <a:bodyPr/>
          <a:lstStyle/>
          <a:p>
            <a:pPr eaLnBrk="1" hangingPunct="1">
              <a:defRPr/>
            </a:pPr>
            <a:r>
              <a:rPr lang="en-US" sz="3200" smtClean="0"/>
              <a:t>Giardia</a:t>
            </a:r>
          </a:p>
        </p:txBody>
      </p:sp>
      <p:pic>
        <p:nvPicPr>
          <p:cNvPr id="61448" name="Picture 8" descr="Giardia_l_6trophs_DPDx"/>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881063" y="293688"/>
            <a:ext cx="7262812" cy="5411787"/>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4656">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1448"/>
                                        </p:tgtEl>
                                        <p:attrNameLst>
                                          <p:attrName>style.visibility</p:attrName>
                                        </p:attrNameLst>
                                      </p:cBhvr>
                                      <p:to>
                                        <p:strVal val="visible"/>
                                      </p:to>
                                    </p:set>
                                    <p:animEffect transition="in" filter="fade">
                                      <p:cBhvr>
                                        <p:cTn id="10" dur="2000"/>
                                        <p:tgtEl>
                                          <p:spTgt spid="6144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514350" y="371475"/>
            <a:ext cx="8229600" cy="3822700"/>
          </a:xfrm>
        </p:spPr>
        <p:txBody>
          <a:bodyPr/>
          <a:lstStyle/>
          <a:p>
            <a:pPr eaLnBrk="1" hangingPunct="1">
              <a:lnSpc>
                <a:spcPct val="80000"/>
              </a:lnSpc>
              <a:defRPr/>
            </a:pPr>
            <a:r>
              <a:rPr lang="en-US" smtClean="0">
                <a:solidFill>
                  <a:schemeClr val="tx2"/>
                </a:solidFill>
              </a:rPr>
              <a:t>The third group of </a:t>
            </a:r>
            <a:r>
              <a:rPr lang="en-US" smtClean="0">
                <a:solidFill>
                  <a:srgbClr val="66FFFF"/>
                </a:solidFill>
              </a:rPr>
              <a:t>protozoans</a:t>
            </a:r>
            <a:r>
              <a:rPr lang="en-US" smtClean="0">
                <a:solidFill>
                  <a:schemeClr val="tx2"/>
                </a:solidFill>
              </a:rPr>
              <a:t> are the </a:t>
            </a:r>
            <a:r>
              <a:rPr lang="en-US" smtClean="0">
                <a:solidFill>
                  <a:srgbClr val="66FFFF"/>
                </a:solidFill>
              </a:rPr>
              <a:t>ciliates</a:t>
            </a:r>
            <a:r>
              <a:rPr lang="en-US" smtClean="0">
                <a:solidFill>
                  <a:schemeClr val="tx2"/>
                </a:solidFill>
              </a:rPr>
              <a:t> from the phylum </a:t>
            </a:r>
            <a:r>
              <a:rPr lang="en-US" smtClean="0">
                <a:solidFill>
                  <a:srgbClr val="66FFFF"/>
                </a:solidFill>
              </a:rPr>
              <a:t>Ciliophora</a:t>
            </a:r>
            <a:r>
              <a:rPr lang="en-US" smtClean="0">
                <a:solidFill>
                  <a:schemeClr val="tx2"/>
                </a:solidFill>
              </a:rPr>
              <a:t>.  These are generally the largest protozoa. </a:t>
            </a:r>
          </a:p>
          <a:p>
            <a:pPr eaLnBrk="1" hangingPunct="1">
              <a:lnSpc>
                <a:spcPct val="80000"/>
              </a:lnSpc>
              <a:buFont typeface="Wingdings" panose="05000000000000000000" pitchFamily="2" charset="2"/>
              <a:buNone/>
              <a:defRPr/>
            </a:pPr>
            <a:endParaRPr lang="en-US" smtClean="0">
              <a:solidFill>
                <a:schemeClr val="tx2"/>
              </a:solidFill>
            </a:endParaRPr>
          </a:p>
          <a:p>
            <a:pPr eaLnBrk="1" hangingPunct="1">
              <a:lnSpc>
                <a:spcPct val="80000"/>
              </a:lnSpc>
              <a:defRPr/>
            </a:pPr>
            <a:r>
              <a:rPr lang="en-US" smtClean="0">
                <a:solidFill>
                  <a:schemeClr val="tx2"/>
                </a:solidFill>
              </a:rPr>
              <a:t>They are covered with hair-like projections called </a:t>
            </a:r>
            <a:r>
              <a:rPr lang="en-US" smtClean="0">
                <a:solidFill>
                  <a:srgbClr val="66FFFF"/>
                </a:solidFill>
              </a:rPr>
              <a:t>cilia</a:t>
            </a:r>
            <a:r>
              <a:rPr lang="en-US" smtClean="0">
                <a:solidFill>
                  <a:schemeClr val="tx2"/>
                </a:solidFill>
              </a:rPr>
              <a:t> and they eat the other two types of protozoa as well as bacteria</a:t>
            </a:r>
            <a:r>
              <a:rPr lang="en-US" smtClean="0"/>
              <a:t>.</a:t>
            </a:r>
          </a:p>
          <a:p>
            <a:pPr eaLnBrk="1" hangingPunct="1">
              <a:lnSpc>
                <a:spcPct val="80000"/>
              </a:lnSpc>
              <a:defRPr/>
            </a:pPr>
            <a:endParaRPr lang="en-US" smtClean="0"/>
          </a:p>
          <a:p>
            <a:pPr eaLnBrk="1" hangingPunct="1">
              <a:lnSpc>
                <a:spcPct val="80000"/>
              </a:lnSpc>
              <a:defRPr/>
            </a:pPr>
            <a:r>
              <a:rPr lang="en-US" smtClean="0"/>
              <a:t>Ciliates are found in every aquatic habitat.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6261">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55299">
                                            <p:txEl>
                                              <p:pRg st="0" end="0"/>
                                            </p:txEl>
                                          </p:spTgt>
                                        </p:tgtEl>
                                        <p:attrNameLst>
                                          <p:attrName>style.visibility</p:attrName>
                                        </p:attrNameLst>
                                      </p:cBhvr>
                                      <p:to>
                                        <p:strVal val="visible"/>
                                      </p:to>
                                    </p:set>
                                    <p:anim to="" calcmode="lin" valueType="num">
                                      <p:cBhvr>
                                        <p:cTn id="10" dur="1" fill="hold"/>
                                        <p:tgtEl>
                                          <p:spTgt spid="55299">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55299">
                                            <p:txEl>
                                              <p:pRg st="2" end="2"/>
                                            </p:txEl>
                                          </p:spTgt>
                                        </p:tgtEl>
                                        <p:attrNameLst>
                                          <p:attrName>style.visibility</p:attrName>
                                        </p:attrNameLst>
                                      </p:cBhvr>
                                      <p:to>
                                        <p:strVal val="visible"/>
                                      </p:to>
                                    </p:set>
                                    <p:anim to="" calcmode="lin" valueType="num">
                                      <p:cBhvr>
                                        <p:cTn id="14" dur="1" fill="hold"/>
                                        <p:tgtEl>
                                          <p:spTgt spid="55299">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55299">
                                            <p:txEl>
                                              <p:pRg st="4" end="4"/>
                                            </p:txEl>
                                          </p:spTgt>
                                        </p:tgtEl>
                                        <p:attrNameLst>
                                          <p:attrName>style.visibility</p:attrName>
                                        </p:attrNameLst>
                                      </p:cBhvr>
                                      <p:to>
                                        <p:strVal val="visible"/>
                                      </p:to>
                                    </p:set>
                                    <p:anim to="" calcmode="lin" valueType="num">
                                      <p:cBhvr>
                                        <p:cTn id="18" dur="1" fill="hold"/>
                                        <p:tgtEl>
                                          <p:spTgt spid="55299">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529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descr="Loxodes"/>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542925" y="1333500"/>
            <a:ext cx="7723188" cy="4760913"/>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471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6325"/>
                                        </p:tgtEl>
                                        <p:attrNameLst>
                                          <p:attrName>style.visibility</p:attrName>
                                        </p:attrNameLst>
                                      </p:cBhvr>
                                      <p:to>
                                        <p:strVal val="visible"/>
                                      </p:to>
                                    </p:set>
                                    <p:animEffect transition="in" filter="fade">
                                      <p:cBhvr>
                                        <p:cTn id="10" dur="20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420688" y="334963"/>
            <a:ext cx="8229600" cy="4114800"/>
          </a:xfrm>
        </p:spPr>
        <p:txBody>
          <a:bodyPr/>
          <a:lstStyle/>
          <a:p>
            <a:pPr eaLnBrk="1" hangingPunct="1">
              <a:defRPr/>
            </a:pPr>
            <a:r>
              <a:rPr lang="en-US" smtClean="0">
                <a:solidFill>
                  <a:schemeClr val="tx2"/>
                </a:solidFill>
              </a:rPr>
              <a:t>The last of the Protozoans come from the phylum, </a:t>
            </a:r>
            <a:r>
              <a:rPr lang="en-US" smtClean="0">
                <a:solidFill>
                  <a:srgbClr val="66FFFF"/>
                </a:solidFill>
              </a:rPr>
              <a:t>Sporozoa</a:t>
            </a:r>
            <a:r>
              <a:rPr lang="en-US" smtClean="0">
                <a:solidFill>
                  <a:schemeClr val="tx2"/>
                </a:solidFill>
              </a:rPr>
              <a:t>.</a:t>
            </a:r>
          </a:p>
          <a:p>
            <a:pPr eaLnBrk="1" hangingPunct="1">
              <a:defRPr/>
            </a:pPr>
            <a:endParaRPr lang="en-US" smtClean="0">
              <a:solidFill>
                <a:schemeClr val="tx2"/>
              </a:solidFill>
            </a:endParaRPr>
          </a:p>
          <a:p>
            <a:pPr eaLnBrk="1" hangingPunct="1">
              <a:defRPr/>
            </a:pPr>
            <a:r>
              <a:rPr lang="en-US" smtClean="0">
                <a:solidFill>
                  <a:schemeClr val="tx2"/>
                </a:solidFill>
              </a:rPr>
              <a:t>These are parasitic and nonmotile.</a:t>
            </a:r>
          </a:p>
          <a:p>
            <a:pPr eaLnBrk="1" hangingPunct="1">
              <a:defRPr/>
            </a:pPr>
            <a:endParaRPr lang="en-US" smtClean="0">
              <a:solidFill>
                <a:schemeClr val="tx2"/>
              </a:solidFill>
            </a:endParaRPr>
          </a:p>
          <a:p>
            <a:pPr eaLnBrk="1" hangingPunct="1">
              <a:defRPr/>
            </a:pPr>
            <a:r>
              <a:rPr lang="en-US" smtClean="0">
                <a:solidFill>
                  <a:schemeClr val="tx2"/>
                </a:solidFill>
              </a:rPr>
              <a:t>For example……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11183">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66563">
                                            <p:txEl>
                                              <p:pRg st="0" end="0"/>
                                            </p:txEl>
                                          </p:spTgt>
                                        </p:tgtEl>
                                        <p:attrNameLst>
                                          <p:attrName>style.visibility</p:attrName>
                                        </p:attrNameLst>
                                      </p:cBhvr>
                                      <p:to>
                                        <p:strVal val="visible"/>
                                      </p:to>
                                    </p:set>
                                    <p:anim to="" calcmode="lin" valueType="num">
                                      <p:cBhvr>
                                        <p:cTn id="10" dur="1" fill="hold"/>
                                        <p:tgtEl>
                                          <p:spTgt spid="66563">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66563">
                                            <p:txEl>
                                              <p:pRg st="2" end="2"/>
                                            </p:txEl>
                                          </p:spTgt>
                                        </p:tgtEl>
                                        <p:attrNameLst>
                                          <p:attrName>style.visibility</p:attrName>
                                        </p:attrNameLst>
                                      </p:cBhvr>
                                      <p:to>
                                        <p:strVal val="visible"/>
                                      </p:to>
                                    </p:set>
                                    <p:anim to="" calcmode="lin" valueType="num">
                                      <p:cBhvr>
                                        <p:cTn id="14" dur="1" fill="hold"/>
                                        <p:tgtEl>
                                          <p:spTgt spid="66563">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66563">
                                            <p:txEl>
                                              <p:pRg st="4" end="4"/>
                                            </p:txEl>
                                          </p:spTgt>
                                        </p:tgtEl>
                                        <p:attrNameLst>
                                          <p:attrName>style.visibility</p:attrName>
                                        </p:attrNameLst>
                                      </p:cBhvr>
                                      <p:to>
                                        <p:strVal val="visible"/>
                                      </p:to>
                                    </p:set>
                                    <p:anim to="" calcmode="lin" valueType="num">
                                      <p:cBhvr>
                                        <p:cTn id="18" dur="1" fill="hold"/>
                                        <p:tgtEl>
                                          <p:spTgt spid="6656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656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descr="plasmodium"/>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236538" y="461963"/>
            <a:ext cx="8686800" cy="5902325"/>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0044">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nodeType="afterEffect">
                                  <p:stCondLst>
                                    <p:cond delay="0"/>
                                  </p:stCondLst>
                                  <p:childTnLst>
                                    <p:set>
                                      <p:cBhvr>
                                        <p:cTn id="9" dur="1" fill="hold">
                                          <p:stCondLst>
                                            <p:cond delay="0"/>
                                          </p:stCondLst>
                                        </p:cTn>
                                        <p:tgtEl>
                                          <p:spTgt spid="64517"/>
                                        </p:tgtEl>
                                        <p:attrNameLst>
                                          <p:attrName>style.visibility</p:attrName>
                                        </p:attrNameLst>
                                      </p:cBhvr>
                                      <p:to>
                                        <p:strVal val="visible"/>
                                      </p:to>
                                    </p:set>
                                    <p:anim to="" calcmode="lin" valueType="num">
                                      <p:cBhvr>
                                        <p:cTn id="10" dur="1" fill="hold"/>
                                        <p:tgtEl>
                                          <p:spTgt spid="645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1"/>
          </p:nvPr>
        </p:nvSpPr>
        <p:spPr>
          <a:xfrm>
            <a:off x="457200" y="865188"/>
            <a:ext cx="8229600" cy="5741987"/>
          </a:xfrm>
        </p:spPr>
        <p:txBody>
          <a:bodyPr/>
          <a:lstStyle/>
          <a:p>
            <a:pPr eaLnBrk="1" hangingPunct="1">
              <a:defRPr/>
            </a:pPr>
            <a:r>
              <a:rPr lang="en-US" smtClean="0">
                <a:solidFill>
                  <a:schemeClr val="tx2"/>
                </a:solidFill>
              </a:rPr>
              <a:t>Plant-like protists are</a:t>
            </a:r>
            <a:r>
              <a:rPr lang="en-US" smtClean="0">
                <a:solidFill>
                  <a:srgbClr val="66FFFF"/>
                </a:solidFill>
              </a:rPr>
              <a:t> </a:t>
            </a:r>
            <a:r>
              <a:rPr lang="en-US" sz="3600" smtClean="0">
                <a:solidFill>
                  <a:srgbClr val="66FFFF"/>
                </a:solidFill>
              </a:rPr>
              <a:t>algae</a:t>
            </a:r>
            <a:r>
              <a:rPr lang="en-US" smtClean="0">
                <a:solidFill>
                  <a:schemeClr val="tx2"/>
                </a:solidFill>
              </a:rPr>
              <a:t>.</a:t>
            </a:r>
          </a:p>
          <a:p>
            <a:pPr eaLnBrk="1" hangingPunct="1">
              <a:defRPr/>
            </a:pPr>
            <a:endParaRPr lang="en-US" smtClean="0">
              <a:solidFill>
                <a:schemeClr val="tx2"/>
              </a:solidFill>
            </a:endParaRPr>
          </a:p>
          <a:p>
            <a:pPr eaLnBrk="1" hangingPunct="1">
              <a:defRPr/>
            </a:pPr>
            <a:r>
              <a:rPr lang="en-US" smtClean="0">
                <a:solidFill>
                  <a:srgbClr val="66FFFF"/>
                </a:solidFill>
              </a:rPr>
              <a:t>Algae</a:t>
            </a:r>
            <a:r>
              <a:rPr lang="en-US" smtClean="0">
                <a:solidFill>
                  <a:schemeClr val="tx2"/>
                </a:solidFill>
              </a:rPr>
              <a:t> are eukaryotic autotrophs.</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They, along with other eukaryotic autotrophs, form the foundation of Earth’s food chains.</a:t>
            </a:r>
          </a:p>
          <a:p>
            <a:pPr eaLnBrk="1" hangingPunct="1">
              <a:defRPr/>
            </a:pPr>
            <a:endParaRPr lang="en-US" smtClean="0">
              <a:solidFill>
                <a:schemeClr val="tx2"/>
              </a:solidFill>
            </a:endParaRPr>
          </a:p>
          <a:p>
            <a:pPr eaLnBrk="1" hangingPunct="1">
              <a:defRPr/>
            </a:pPr>
            <a:r>
              <a:rPr lang="en-US" smtClean="0">
                <a:solidFill>
                  <a:schemeClr val="tx2"/>
                </a:solidFill>
              </a:rPr>
              <a:t>They produce much of Earth’s oxygen.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1770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73731">
                                            <p:txEl>
                                              <p:pRg st="0" end="0"/>
                                            </p:txEl>
                                          </p:spTgt>
                                        </p:tgtEl>
                                        <p:attrNameLst>
                                          <p:attrName>style.visibility</p:attrName>
                                        </p:attrNameLst>
                                      </p:cBhvr>
                                      <p:to>
                                        <p:strVal val="visible"/>
                                      </p:to>
                                    </p:set>
                                    <p:anim to="" calcmode="lin" valueType="num">
                                      <p:cBhvr>
                                        <p:cTn id="10" dur="1" fill="hold"/>
                                        <p:tgtEl>
                                          <p:spTgt spid="73731">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73731">
                                            <p:txEl>
                                              <p:pRg st="2" end="2"/>
                                            </p:txEl>
                                          </p:spTgt>
                                        </p:tgtEl>
                                        <p:attrNameLst>
                                          <p:attrName>style.visibility</p:attrName>
                                        </p:attrNameLst>
                                      </p:cBhvr>
                                      <p:to>
                                        <p:strVal val="visible"/>
                                      </p:to>
                                    </p:set>
                                    <p:anim to="" calcmode="lin" valueType="num">
                                      <p:cBhvr>
                                        <p:cTn id="14" dur="1" fill="hold"/>
                                        <p:tgtEl>
                                          <p:spTgt spid="73731">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73731">
                                            <p:txEl>
                                              <p:pRg st="4" end="4"/>
                                            </p:txEl>
                                          </p:spTgt>
                                        </p:tgtEl>
                                        <p:attrNameLst>
                                          <p:attrName>style.visibility</p:attrName>
                                        </p:attrNameLst>
                                      </p:cBhvr>
                                      <p:to>
                                        <p:strVal val="visible"/>
                                      </p:to>
                                    </p:set>
                                    <p:anim to="" calcmode="lin" valueType="num">
                                      <p:cBhvr>
                                        <p:cTn id="18" dur="1" fill="hold"/>
                                        <p:tgtEl>
                                          <p:spTgt spid="73731">
                                            <p:txEl>
                                              <p:pRg st="4" end="4"/>
                                            </p:txEl>
                                          </p:spTgt>
                                        </p:tgtEl>
                                        <p:attrNameLst>
                                          <p:attrName/>
                                        </p:attrNameLst>
                                      </p:cBhvr>
                                    </p:anim>
                                  </p:childTnLst>
                                </p:cTn>
                              </p:par>
                            </p:childTnLst>
                          </p:cTn>
                        </p:par>
                        <p:par>
                          <p:cTn id="19" fill="hold" nodeType="afterGroup">
                            <p:stCondLst>
                              <p:cond delay="0"/>
                            </p:stCondLst>
                            <p:childTnLst>
                              <p:par>
                                <p:cTn id="20" presetID="24" presetClass="entr" presetSubtype="0" fill="hold" grpId="0" nodeType="afterEffect">
                                  <p:stCondLst>
                                    <p:cond delay="0"/>
                                  </p:stCondLst>
                                  <p:childTnLst>
                                    <p:set>
                                      <p:cBhvr>
                                        <p:cTn id="21" dur="1" fill="hold">
                                          <p:stCondLst>
                                            <p:cond delay="0"/>
                                          </p:stCondLst>
                                        </p:cTn>
                                        <p:tgtEl>
                                          <p:spTgt spid="73731">
                                            <p:txEl>
                                              <p:pRg st="6" end="6"/>
                                            </p:txEl>
                                          </p:spTgt>
                                        </p:tgtEl>
                                        <p:attrNameLst>
                                          <p:attrName>style.visibility</p:attrName>
                                        </p:attrNameLst>
                                      </p:cBhvr>
                                      <p:to>
                                        <p:strVal val="visible"/>
                                      </p:to>
                                    </p:set>
                                    <p:anim to="" calcmode="lin" valueType="num">
                                      <p:cBhvr>
                                        <p:cTn id="22" dur="1" fill="hold"/>
                                        <p:tgtEl>
                                          <p:spTgt spid="73731">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7373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57200" y="901700"/>
            <a:ext cx="8229600" cy="5194300"/>
          </a:xfrm>
        </p:spPr>
        <p:txBody>
          <a:bodyPr/>
          <a:lstStyle/>
          <a:p>
            <a:pPr eaLnBrk="1" hangingPunct="1">
              <a:defRPr/>
            </a:pPr>
            <a:r>
              <a:rPr lang="en-US" smtClean="0">
                <a:solidFill>
                  <a:schemeClr val="tx2"/>
                </a:solidFill>
              </a:rPr>
              <a:t>There are three </a:t>
            </a:r>
            <a:r>
              <a:rPr lang="en-US" smtClean="0">
                <a:solidFill>
                  <a:srgbClr val="66FFFF"/>
                </a:solidFill>
              </a:rPr>
              <a:t>unicellular</a:t>
            </a:r>
            <a:r>
              <a:rPr lang="en-US" smtClean="0">
                <a:solidFill>
                  <a:schemeClr val="tx2"/>
                </a:solidFill>
              </a:rPr>
              <a:t> phyla of algae:</a:t>
            </a:r>
          </a:p>
          <a:p>
            <a:pPr eaLnBrk="1" hangingPunct="1">
              <a:defRPr/>
            </a:pPr>
            <a:endParaRPr lang="en-US" smtClean="0">
              <a:solidFill>
                <a:schemeClr val="tx2"/>
              </a:solidFill>
            </a:endParaRPr>
          </a:p>
          <a:p>
            <a:pPr lvl="1" eaLnBrk="1" hangingPunct="1">
              <a:defRPr/>
            </a:pPr>
            <a:r>
              <a:rPr lang="en-US" sz="3200" smtClean="0">
                <a:solidFill>
                  <a:schemeClr val="tx2"/>
                </a:solidFill>
              </a:rPr>
              <a:t>Phylum </a:t>
            </a:r>
            <a:r>
              <a:rPr lang="en-US" sz="3200" smtClean="0">
                <a:solidFill>
                  <a:srgbClr val="66FFFF"/>
                </a:solidFill>
              </a:rPr>
              <a:t>Euglenophyta</a:t>
            </a:r>
          </a:p>
          <a:p>
            <a:pPr lvl="1" eaLnBrk="1" hangingPunct="1">
              <a:defRPr/>
            </a:pPr>
            <a:endParaRPr lang="en-US" sz="3200" smtClean="0">
              <a:solidFill>
                <a:schemeClr val="tx2"/>
              </a:solidFill>
            </a:endParaRPr>
          </a:p>
          <a:p>
            <a:pPr lvl="1" eaLnBrk="1" hangingPunct="1">
              <a:defRPr/>
            </a:pPr>
            <a:r>
              <a:rPr lang="en-US" sz="3200" smtClean="0">
                <a:solidFill>
                  <a:schemeClr val="tx2"/>
                </a:solidFill>
              </a:rPr>
              <a:t>Phylum </a:t>
            </a:r>
            <a:r>
              <a:rPr lang="en-US" sz="3200" smtClean="0">
                <a:solidFill>
                  <a:srgbClr val="66FFFF"/>
                </a:solidFill>
              </a:rPr>
              <a:t>Bacillariophyta</a:t>
            </a:r>
          </a:p>
          <a:p>
            <a:pPr lvl="1" eaLnBrk="1" hangingPunct="1">
              <a:buFont typeface="Wingdings" panose="05000000000000000000" pitchFamily="2" charset="2"/>
              <a:buNone/>
              <a:defRPr/>
            </a:pPr>
            <a:endParaRPr lang="en-US" sz="3200" smtClean="0">
              <a:solidFill>
                <a:schemeClr val="tx2"/>
              </a:solidFill>
            </a:endParaRPr>
          </a:p>
          <a:p>
            <a:pPr lvl="1" eaLnBrk="1" hangingPunct="1">
              <a:defRPr/>
            </a:pPr>
            <a:r>
              <a:rPr lang="en-US" sz="3200" smtClean="0">
                <a:solidFill>
                  <a:schemeClr val="tx2"/>
                </a:solidFill>
              </a:rPr>
              <a:t>Phylum </a:t>
            </a:r>
            <a:r>
              <a:rPr lang="en-US" sz="3200" smtClean="0">
                <a:solidFill>
                  <a:srgbClr val="66FFFF"/>
                </a:solidFill>
              </a:rPr>
              <a:t>Dinoflagellata</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0223">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74755">
                                            <p:txEl>
                                              <p:pRg st="0" end="0"/>
                                            </p:txEl>
                                          </p:spTgt>
                                        </p:tgtEl>
                                        <p:attrNameLst>
                                          <p:attrName>style.visibility</p:attrName>
                                        </p:attrNameLst>
                                      </p:cBhvr>
                                      <p:to>
                                        <p:strVal val="visible"/>
                                      </p:to>
                                    </p:set>
                                    <p:anim to="" calcmode="lin" valueType="num">
                                      <p:cBhvr>
                                        <p:cTn id="10" dur="1" fill="hold"/>
                                        <p:tgtEl>
                                          <p:spTgt spid="74755">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74755">
                                            <p:txEl>
                                              <p:pRg st="2" end="2"/>
                                            </p:txEl>
                                          </p:spTgt>
                                        </p:tgtEl>
                                        <p:attrNameLst>
                                          <p:attrName>style.visibility</p:attrName>
                                        </p:attrNameLst>
                                      </p:cBhvr>
                                      <p:to>
                                        <p:strVal val="visible"/>
                                      </p:to>
                                    </p:set>
                                    <p:anim to="" calcmode="lin" valueType="num">
                                      <p:cBhvr>
                                        <p:cTn id="14" dur="1" fill="hold"/>
                                        <p:tgtEl>
                                          <p:spTgt spid="74755">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74755">
                                            <p:txEl>
                                              <p:pRg st="4" end="4"/>
                                            </p:txEl>
                                          </p:spTgt>
                                        </p:tgtEl>
                                        <p:attrNameLst>
                                          <p:attrName>style.visibility</p:attrName>
                                        </p:attrNameLst>
                                      </p:cBhvr>
                                      <p:to>
                                        <p:strVal val="visible"/>
                                      </p:to>
                                    </p:set>
                                    <p:anim to="" calcmode="lin" valueType="num">
                                      <p:cBhvr>
                                        <p:cTn id="18" dur="1" fill="hold"/>
                                        <p:tgtEl>
                                          <p:spTgt spid="74755">
                                            <p:txEl>
                                              <p:pRg st="4" end="4"/>
                                            </p:txEl>
                                          </p:spTgt>
                                        </p:tgtEl>
                                        <p:attrNameLst>
                                          <p:attrName/>
                                        </p:attrNameLst>
                                      </p:cBhvr>
                                    </p:anim>
                                  </p:childTnLst>
                                </p:cTn>
                              </p:par>
                            </p:childTnLst>
                          </p:cTn>
                        </p:par>
                        <p:par>
                          <p:cTn id="19" fill="hold" nodeType="afterGroup">
                            <p:stCondLst>
                              <p:cond delay="0"/>
                            </p:stCondLst>
                            <p:childTnLst>
                              <p:par>
                                <p:cTn id="20" presetID="24" presetClass="entr" presetSubtype="0" fill="hold" grpId="0" nodeType="afterEffect">
                                  <p:stCondLst>
                                    <p:cond delay="0"/>
                                  </p:stCondLst>
                                  <p:childTnLst>
                                    <p:set>
                                      <p:cBhvr>
                                        <p:cTn id="21" dur="1" fill="hold">
                                          <p:stCondLst>
                                            <p:cond delay="0"/>
                                          </p:stCondLst>
                                        </p:cTn>
                                        <p:tgtEl>
                                          <p:spTgt spid="74755">
                                            <p:txEl>
                                              <p:pRg st="6" end="6"/>
                                            </p:txEl>
                                          </p:spTgt>
                                        </p:tgtEl>
                                        <p:attrNameLst>
                                          <p:attrName>style.visibility</p:attrName>
                                        </p:attrNameLst>
                                      </p:cBhvr>
                                      <p:to>
                                        <p:strVal val="visible"/>
                                      </p:to>
                                    </p:set>
                                    <p:anim to="" calcmode="lin" valueType="num">
                                      <p:cBhvr>
                                        <p:cTn id="22" dur="1" fill="hold"/>
                                        <p:tgtEl>
                                          <p:spTgt spid="74755">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7475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457200" y="352425"/>
            <a:ext cx="8229600" cy="5743575"/>
          </a:xfrm>
        </p:spPr>
        <p:txBody>
          <a:bodyPr/>
          <a:lstStyle/>
          <a:p>
            <a:pPr eaLnBrk="1" hangingPunct="1">
              <a:defRPr/>
            </a:pPr>
            <a:r>
              <a:rPr lang="en-US" smtClean="0">
                <a:solidFill>
                  <a:schemeClr val="tx2"/>
                </a:solidFill>
              </a:rPr>
              <a:t>Members of first phylum of algae, </a:t>
            </a:r>
            <a:r>
              <a:rPr lang="en-US" sz="3600" smtClean="0">
                <a:solidFill>
                  <a:srgbClr val="66FFFF"/>
                </a:solidFill>
              </a:rPr>
              <a:t>Euglenophyta</a:t>
            </a:r>
            <a:r>
              <a:rPr lang="en-US" sz="3600" smtClean="0">
                <a:solidFill>
                  <a:schemeClr val="tx2"/>
                </a:solidFill>
              </a:rPr>
              <a:t>,</a:t>
            </a:r>
            <a:r>
              <a:rPr lang="en-US" smtClean="0">
                <a:solidFill>
                  <a:schemeClr val="tx2"/>
                </a:solidFill>
              </a:rPr>
              <a:t> are both </a:t>
            </a:r>
            <a:r>
              <a:rPr lang="en-US" smtClean="0">
                <a:solidFill>
                  <a:srgbClr val="66FFFF"/>
                </a:solidFill>
              </a:rPr>
              <a:t>plant-like</a:t>
            </a:r>
            <a:r>
              <a:rPr lang="en-US" smtClean="0">
                <a:solidFill>
                  <a:schemeClr val="tx2"/>
                </a:solidFill>
              </a:rPr>
              <a:t> and </a:t>
            </a:r>
            <a:r>
              <a:rPr lang="en-US" smtClean="0">
                <a:solidFill>
                  <a:srgbClr val="66FFFF"/>
                </a:solidFill>
              </a:rPr>
              <a:t>animal-like</a:t>
            </a:r>
            <a:r>
              <a:rPr lang="en-US" smtClean="0">
                <a:solidFill>
                  <a:schemeClr val="tx2"/>
                </a:solidFill>
              </a:rPr>
              <a:t>.</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Euglena are </a:t>
            </a:r>
            <a:r>
              <a:rPr lang="en-US" smtClean="0">
                <a:solidFill>
                  <a:srgbClr val="66FFFF"/>
                </a:solidFill>
              </a:rPr>
              <a:t>autotrophs</a:t>
            </a:r>
            <a:r>
              <a:rPr lang="en-US" smtClean="0">
                <a:solidFill>
                  <a:schemeClr val="tx2"/>
                </a:solidFill>
              </a:rPr>
              <a:t> since they make food from sunlight and</a:t>
            </a:r>
          </a:p>
          <a:p>
            <a:pPr eaLnBrk="1" hangingPunct="1">
              <a:defRPr/>
            </a:pPr>
            <a:endParaRPr lang="en-US" smtClean="0">
              <a:solidFill>
                <a:schemeClr val="tx2"/>
              </a:solidFill>
            </a:endParaRPr>
          </a:p>
          <a:p>
            <a:pPr eaLnBrk="1" hangingPunct="1">
              <a:defRPr/>
            </a:pPr>
            <a:r>
              <a:rPr lang="en-US" smtClean="0">
                <a:solidFill>
                  <a:srgbClr val="66FFFF"/>
                </a:solidFill>
              </a:rPr>
              <a:t>Heterotrophs</a:t>
            </a:r>
            <a:r>
              <a:rPr lang="en-US" smtClean="0">
                <a:solidFill>
                  <a:schemeClr val="tx2"/>
                </a:solidFill>
              </a:rPr>
              <a:t> since they ingest food from surrounding water.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2663">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75779">
                                            <p:txEl>
                                              <p:pRg st="0" end="0"/>
                                            </p:txEl>
                                          </p:spTgt>
                                        </p:tgtEl>
                                        <p:attrNameLst>
                                          <p:attrName>style.visibility</p:attrName>
                                        </p:attrNameLst>
                                      </p:cBhvr>
                                      <p:to>
                                        <p:strVal val="visible"/>
                                      </p:to>
                                    </p:set>
                                    <p:anim to="" calcmode="lin" valueType="num">
                                      <p:cBhvr>
                                        <p:cTn id="10" dur="1" fill="hold"/>
                                        <p:tgtEl>
                                          <p:spTgt spid="75779">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75779">
                                            <p:txEl>
                                              <p:pRg st="2" end="2"/>
                                            </p:txEl>
                                          </p:spTgt>
                                        </p:tgtEl>
                                        <p:attrNameLst>
                                          <p:attrName>style.visibility</p:attrName>
                                        </p:attrNameLst>
                                      </p:cBhvr>
                                      <p:to>
                                        <p:strVal val="visible"/>
                                      </p:to>
                                    </p:set>
                                    <p:anim to="" calcmode="lin" valueType="num">
                                      <p:cBhvr>
                                        <p:cTn id="14" dur="1" fill="hold"/>
                                        <p:tgtEl>
                                          <p:spTgt spid="75779">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75779">
                                            <p:txEl>
                                              <p:pRg st="4" end="4"/>
                                            </p:txEl>
                                          </p:spTgt>
                                        </p:tgtEl>
                                        <p:attrNameLst>
                                          <p:attrName>style.visibility</p:attrName>
                                        </p:attrNameLst>
                                      </p:cBhvr>
                                      <p:to>
                                        <p:strVal val="visible"/>
                                      </p:to>
                                    </p:set>
                                    <p:anim to="" calcmode="lin" valueType="num">
                                      <p:cBhvr>
                                        <p:cTn id="18" dur="1" fill="hold"/>
                                        <p:tgtEl>
                                          <p:spTgt spid="75779">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75779"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11175" y="0"/>
            <a:ext cx="8229600" cy="1225550"/>
          </a:xfrm>
        </p:spPr>
        <p:txBody>
          <a:bodyPr/>
          <a:lstStyle/>
          <a:p>
            <a:pPr eaLnBrk="1" hangingPunct="1">
              <a:defRPr/>
            </a:pPr>
            <a:r>
              <a:rPr lang="en-US" smtClean="0"/>
              <a:t>Kingdom Protista</a:t>
            </a:r>
          </a:p>
        </p:txBody>
      </p:sp>
      <p:pic>
        <p:nvPicPr>
          <p:cNvPr id="67589" name="Picture 5" descr="protist_diversity"/>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095375" y="1401763"/>
            <a:ext cx="6953250" cy="5000625"/>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4156">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5" presetClass="entr" presetSubtype="0" fill="hold" grpId="0" nodeType="afterEffect">
                                  <p:stCondLst>
                                    <p:cond delay="0"/>
                                  </p:stCondLst>
                                  <p:childTnLst>
                                    <p:set>
                                      <p:cBhvr>
                                        <p:cTn id="9" dur="1" fill="hold">
                                          <p:stCondLst>
                                            <p:cond delay="0"/>
                                          </p:stCondLst>
                                        </p:cTn>
                                        <p:tgtEl>
                                          <p:spTgt spid="67586"/>
                                        </p:tgtEl>
                                        <p:attrNameLst>
                                          <p:attrName>style.visibility</p:attrName>
                                        </p:attrNameLst>
                                      </p:cBhvr>
                                      <p:to>
                                        <p:strVal val="visible"/>
                                      </p:to>
                                    </p:set>
                                    <p:anim calcmode="lin" valueType="num">
                                      <p:cBhvr>
                                        <p:cTn id="10" dur="1000" fill="hold"/>
                                        <p:tgtEl>
                                          <p:spTgt spid="67586"/>
                                        </p:tgtEl>
                                        <p:attrNameLst>
                                          <p:attrName>ppt_w</p:attrName>
                                        </p:attrNameLst>
                                      </p:cBhvr>
                                      <p:tavLst>
                                        <p:tav tm="0">
                                          <p:val>
                                            <p:strVal val="#ppt_w*0.70"/>
                                          </p:val>
                                        </p:tav>
                                        <p:tav tm="100000">
                                          <p:val>
                                            <p:strVal val="#ppt_w"/>
                                          </p:val>
                                        </p:tav>
                                      </p:tavLst>
                                    </p:anim>
                                    <p:anim calcmode="lin" valueType="num">
                                      <p:cBhvr>
                                        <p:cTn id="11" dur="1000" fill="hold"/>
                                        <p:tgtEl>
                                          <p:spTgt spid="67586"/>
                                        </p:tgtEl>
                                        <p:attrNameLst>
                                          <p:attrName>ppt_h</p:attrName>
                                        </p:attrNameLst>
                                      </p:cBhvr>
                                      <p:tavLst>
                                        <p:tav tm="0">
                                          <p:val>
                                            <p:strVal val="#ppt_h"/>
                                          </p:val>
                                        </p:tav>
                                        <p:tav tm="100000">
                                          <p:val>
                                            <p:strVal val="#ppt_h"/>
                                          </p:val>
                                        </p:tav>
                                      </p:tavLst>
                                    </p:anim>
                                    <p:animEffect transition="in" filter="fade">
                                      <p:cBhvr>
                                        <p:cTn id="12" dur="1000"/>
                                        <p:tgtEl>
                                          <p:spTgt spid="67586"/>
                                        </p:tgtEl>
                                      </p:cBhvr>
                                    </p:animEffect>
                                  </p:childTnLst>
                                </p:cTn>
                              </p:par>
                            </p:childTnLst>
                          </p:cTn>
                        </p:par>
                        <p:par>
                          <p:cTn id="13" fill="hold" nodeType="afterGroup">
                            <p:stCondLst>
                              <p:cond delay="1000"/>
                            </p:stCondLst>
                            <p:childTnLst>
                              <p:par>
                                <p:cTn id="14" presetID="9" presetClass="entr" presetSubtype="0" fill="hold" nodeType="afterEffect">
                                  <p:stCondLst>
                                    <p:cond delay="0"/>
                                  </p:stCondLst>
                                  <p:childTnLst>
                                    <p:set>
                                      <p:cBhvr>
                                        <p:cTn id="15" dur="1" fill="hold">
                                          <p:stCondLst>
                                            <p:cond delay="0"/>
                                          </p:stCondLst>
                                        </p:cTn>
                                        <p:tgtEl>
                                          <p:spTgt spid="67589"/>
                                        </p:tgtEl>
                                        <p:attrNameLst>
                                          <p:attrName>style.visibility</p:attrName>
                                        </p:attrNameLst>
                                      </p:cBhvr>
                                      <p:to>
                                        <p:strVal val="visible"/>
                                      </p:to>
                                    </p:set>
                                    <p:animEffect transition="in" filter="dissolve">
                                      <p:cBhvr>
                                        <p:cTn id="16"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675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5" name="Picture 9" descr="euglena"/>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930275" y="381000"/>
            <a:ext cx="7521575" cy="5902325"/>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281">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9" presetClass="entr" presetSubtype="0" decel="100000" fill="hold" nodeType="afterEffect">
                                  <p:stCondLst>
                                    <p:cond delay="0"/>
                                  </p:stCondLst>
                                  <p:childTnLst>
                                    <p:set>
                                      <p:cBhvr>
                                        <p:cTn id="9" dur="1" fill="hold">
                                          <p:stCondLst>
                                            <p:cond delay="0"/>
                                          </p:stCondLst>
                                        </p:cTn>
                                        <p:tgtEl>
                                          <p:spTgt spid="70665"/>
                                        </p:tgtEl>
                                        <p:attrNameLst>
                                          <p:attrName>style.visibility</p:attrName>
                                        </p:attrNameLst>
                                      </p:cBhvr>
                                      <p:to>
                                        <p:strVal val="visible"/>
                                      </p:to>
                                    </p:set>
                                    <p:anim calcmode="lin" valueType="num">
                                      <p:cBhvr>
                                        <p:cTn id="10" dur="500" fill="hold"/>
                                        <p:tgtEl>
                                          <p:spTgt spid="70665"/>
                                        </p:tgtEl>
                                        <p:attrNameLst>
                                          <p:attrName>ppt_w</p:attrName>
                                        </p:attrNameLst>
                                      </p:cBhvr>
                                      <p:tavLst>
                                        <p:tav tm="0">
                                          <p:val>
                                            <p:fltVal val="0"/>
                                          </p:val>
                                        </p:tav>
                                        <p:tav tm="100000">
                                          <p:val>
                                            <p:strVal val="#ppt_w"/>
                                          </p:val>
                                        </p:tav>
                                      </p:tavLst>
                                    </p:anim>
                                    <p:anim calcmode="lin" valueType="num">
                                      <p:cBhvr>
                                        <p:cTn id="11" dur="500" fill="hold"/>
                                        <p:tgtEl>
                                          <p:spTgt spid="70665"/>
                                        </p:tgtEl>
                                        <p:attrNameLst>
                                          <p:attrName>ppt_h</p:attrName>
                                        </p:attrNameLst>
                                      </p:cBhvr>
                                      <p:tavLst>
                                        <p:tav tm="0">
                                          <p:val>
                                            <p:fltVal val="0"/>
                                          </p:val>
                                        </p:tav>
                                        <p:tav tm="100000">
                                          <p:val>
                                            <p:strVal val="#ppt_h"/>
                                          </p:val>
                                        </p:tav>
                                      </p:tavLst>
                                    </p:anim>
                                    <p:anim calcmode="lin" valueType="num">
                                      <p:cBhvr>
                                        <p:cTn id="12" dur="500" fill="hold"/>
                                        <p:tgtEl>
                                          <p:spTgt spid="70665"/>
                                        </p:tgtEl>
                                        <p:attrNameLst>
                                          <p:attrName>style.rotation</p:attrName>
                                        </p:attrNameLst>
                                      </p:cBhvr>
                                      <p:tavLst>
                                        <p:tav tm="0">
                                          <p:val>
                                            <p:fltVal val="360"/>
                                          </p:val>
                                        </p:tav>
                                        <p:tav tm="100000">
                                          <p:val>
                                            <p:fltVal val="0"/>
                                          </p:val>
                                        </p:tav>
                                      </p:tavLst>
                                    </p:anim>
                                    <p:animEffect transition="in" filter="fade">
                                      <p:cBhvr>
                                        <p:cTn id="13" dur="500"/>
                                        <p:tgtEl>
                                          <p:spTgt spid="706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493713" y="371475"/>
            <a:ext cx="8229600" cy="5668963"/>
          </a:xfrm>
        </p:spPr>
        <p:txBody>
          <a:bodyPr/>
          <a:lstStyle/>
          <a:p>
            <a:pPr eaLnBrk="1" hangingPunct="1">
              <a:defRPr/>
            </a:pPr>
            <a:r>
              <a:rPr lang="en-US" smtClean="0">
                <a:solidFill>
                  <a:schemeClr val="tx2"/>
                </a:solidFill>
              </a:rPr>
              <a:t>The second unicellular algae, </a:t>
            </a:r>
            <a:r>
              <a:rPr lang="en-US" smtClean="0">
                <a:solidFill>
                  <a:srgbClr val="66FFFF"/>
                </a:solidFill>
              </a:rPr>
              <a:t>Bacillariophyta</a:t>
            </a:r>
            <a:r>
              <a:rPr lang="en-US" smtClean="0">
                <a:solidFill>
                  <a:schemeClr val="tx2"/>
                </a:solidFill>
              </a:rPr>
              <a:t>, are photosynthetic autotrophs.</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They have shells of silica.</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They make up a large portion of the world’s phytoplankton which is Earth’s largest provider of oxygen.</a:t>
            </a:r>
          </a:p>
          <a:p>
            <a:pPr eaLnBrk="1" hangingPunct="1">
              <a:defRPr/>
            </a:pPr>
            <a:endParaRPr lang="en-US" smtClean="0">
              <a:solidFill>
                <a:schemeClr val="tx2"/>
              </a:solidFill>
            </a:endParaRPr>
          </a:p>
          <a:p>
            <a:pPr eaLnBrk="1" hangingPunct="1">
              <a:buFont typeface="Wingdings" panose="05000000000000000000" pitchFamily="2" charset="2"/>
              <a:buNone/>
              <a:defRPr/>
            </a:pPr>
            <a:endParaRPr lang="en-US" smtClean="0">
              <a:solidFill>
                <a:schemeClr val="tx2"/>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651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76803">
                                            <p:txEl>
                                              <p:pRg st="0" end="0"/>
                                            </p:txEl>
                                          </p:spTgt>
                                        </p:tgtEl>
                                        <p:attrNameLst>
                                          <p:attrName>style.visibility</p:attrName>
                                        </p:attrNameLst>
                                      </p:cBhvr>
                                      <p:to>
                                        <p:strVal val="visible"/>
                                      </p:to>
                                    </p:set>
                                    <p:anim to="" calcmode="lin" valueType="num">
                                      <p:cBhvr>
                                        <p:cTn id="10" dur="1" fill="hold"/>
                                        <p:tgtEl>
                                          <p:spTgt spid="76803">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76803">
                                            <p:txEl>
                                              <p:pRg st="2" end="2"/>
                                            </p:txEl>
                                          </p:spTgt>
                                        </p:tgtEl>
                                        <p:attrNameLst>
                                          <p:attrName>style.visibility</p:attrName>
                                        </p:attrNameLst>
                                      </p:cBhvr>
                                      <p:to>
                                        <p:strVal val="visible"/>
                                      </p:to>
                                    </p:set>
                                    <p:anim to="" calcmode="lin" valueType="num">
                                      <p:cBhvr>
                                        <p:cTn id="14" dur="1" fill="hold"/>
                                        <p:tgtEl>
                                          <p:spTgt spid="76803">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76803">
                                            <p:txEl>
                                              <p:pRg st="4" end="4"/>
                                            </p:txEl>
                                          </p:spTgt>
                                        </p:tgtEl>
                                        <p:attrNameLst>
                                          <p:attrName>style.visibility</p:attrName>
                                        </p:attrNameLst>
                                      </p:cBhvr>
                                      <p:to>
                                        <p:strVal val="visible"/>
                                      </p:to>
                                    </p:set>
                                    <p:anim to="" calcmode="lin" valueType="num">
                                      <p:cBhvr>
                                        <p:cTn id="18" dur="1" fill="hold"/>
                                        <p:tgtEl>
                                          <p:spTgt spid="7680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7680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33" name="Picture 9" descr="diatom"/>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419100" y="271463"/>
            <a:ext cx="8245475" cy="5710237"/>
          </a:xfrm>
          <a:noFill/>
          <a:extLst>
            <a:ext uri="{909E8E84-426E-40DD-AFC4-6F175D3DCCD1}">
              <a14:hiddenFill xmlns:a14="http://schemas.microsoft.com/office/drawing/2010/main">
                <a:solidFill>
                  <a:srgbClr val="FFFFFF"/>
                </a:solidFill>
              </a14:hiddenFill>
            </a:ext>
          </a:extLst>
        </p:spPr>
      </p:pic>
      <p:sp>
        <p:nvSpPr>
          <p:cNvPr id="77835" name="Rectangle 11"/>
          <p:cNvSpPr>
            <a:spLocks noChangeArrowheads="1"/>
          </p:cNvSpPr>
          <p:nvPr/>
        </p:nvSpPr>
        <p:spPr bwMode="auto">
          <a:xfrm>
            <a:off x="3432175" y="6278563"/>
            <a:ext cx="2735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sz="3200" b="1"/>
              <a:t>DIATOMS</a:t>
            </a:r>
            <a:r>
              <a:rPr lang="en-US" sz="3200"/>
              <a:t>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988">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7833"/>
                                        </p:tgtEl>
                                        <p:attrNameLst>
                                          <p:attrName>style.visibility</p:attrName>
                                        </p:attrNameLst>
                                      </p:cBhvr>
                                      <p:to>
                                        <p:strVal val="visible"/>
                                      </p:to>
                                    </p:set>
                                    <p:animEffect transition="in" filter="dissolve">
                                      <p:cBhvr>
                                        <p:cTn id="10" dur="500"/>
                                        <p:tgtEl>
                                          <p:spTgt spid="77833"/>
                                        </p:tgtEl>
                                      </p:cBhvr>
                                    </p:animEffect>
                                  </p:childTnLst>
                                </p:cTn>
                              </p:par>
                            </p:childTnLst>
                          </p:cTn>
                        </p:par>
                        <p:par>
                          <p:cTn id="11" fill="hold" nodeType="afterGroup">
                            <p:stCondLst>
                              <p:cond delay="500"/>
                            </p:stCondLst>
                            <p:childTnLst>
                              <p:par>
                                <p:cTn id="12" presetID="24" presetClass="entr" presetSubtype="0" fill="hold" grpId="0" nodeType="afterEffect">
                                  <p:stCondLst>
                                    <p:cond delay="0"/>
                                  </p:stCondLst>
                                  <p:childTnLst>
                                    <p:set>
                                      <p:cBhvr>
                                        <p:cTn id="13" dur="1" fill="hold">
                                          <p:stCondLst>
                                            <p:cond delay="0"/>
                                          </p:stCondLst>
                                        </p:cTn>
                                        <p:tgtEl>
                                          <p:spTgt spid="77835"/>
                                        </p:tgtEl>
                                        <p:attrNameLst>
                                          <p:attrName>style.visibility</p:attrName>
                                        </p:attrNameLst>
                                      </p:cBhvr>
                                      <p:to>
                                        <p:strVal val="visible"/>
                                      </p:to>
                                    </p:set>
                                    <p:anim to="" calcmode="lin" valueType="num">
                                      <p:cBhvr>
                                        <p:cTn id="14" dur="1" fill="hold"/>
                                        <p:tgtEl>
                                          <p:spTgt spid="7783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778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body" idx="1"/>
          </p:nvPr>
        </p:nvSpPr>
        <p:spPr>
          <a:xfrm>
            <a:off x="493713" y="352425"/>
            <a:ext cx="8229600" cy="5888038"/>
          </a:xfrm>
        </p:spPr>
        <p:txBody>
          <a:bodyPr/>
          <a:lstStyle/>
          <a:p>
            <a:pPr eaLnBrk="1" hangingPunct="1">
              <a:lnSpc>
                <a:spcPct val="90000"/>
              </a:lnSpc>
              <a:defRPr/>
            </a:pPr>
            <a:endParaRPr lang="en-US" sz="2800" smtClean="0"/>
          </a:p>
          <a:p>
            <a:pPr eaLnBrk="1" hangingPunct="1">
              <a:lnSpc>
                <a:spcPct val="90000"/>
              </a:lnSpc>
              <a:defRPr/>
            </a:pPr>
            <a:r>
              <a:rPr lang="en-US" smtClean="0">
                <a:solidFill>
                  <a:schemeClr val="tx2"/>
                </a:solidFill>
              </a:rPr>
              <a:t>The third unicellular algae, </a:t>
            </a:r>
            <a:r>
              <a:rPr lang="en-US" sz="3600" smtClean="0">
                <a:solidFill>
                  <a:srgbClr val="66FFFF"/>
                </a:solidFill>
              </a:rPr>
              <a:t>Dinoflagellata</a:t>
            </a:r>
            <a:r>
              <a:rPr lang="en-US" smtClean="0">
                <a:solidFill>
                  <a:schemeClr val="tx2"/>
                </a:solidFill>
              </a:rPr>
              <a:t>, are a major component of marine phytoplankton.</a:t>
            </a:r>
          </a:p>
          <a:p>
            <a:pPr eaLnBrk="1" hangingPunct="1">
              <a:lnSpc>
                <a:spcPct val="90000"/>
              </a:lnSpc>
              <a:buFont typeface="Wingdings" panose="05000000000000000000" pitchFamily="2" charset="2"/>
              <a:buNone/>
              <a:defRPr/>
            </a:pPr>
            <a:endParaRPr lang="en-US" smtClean="0">
              <a:solidFill>
                <a:schemeClr val="tx2"/>
              </a:solidFill>
            </a:endParaRPr>
          </a:p>
          <a:p>
            <a:pPr eaLnBrk="1" hangingPunct="1">
              <a:lnSpc>
                <a:spcPct val="90000"/>
              </a:lnSpc>
              <a:defRPr/>
            </a:pPr>
            <a:r>
              <a:rPr lang="en-US" smtClean="0">
                <a:solidFill>
                  <a:schemeClr val="tx2"/>
                </a:solidFill>
              </a:rPr>
              <a:t>These algae have  at least two flagella set at right angles to each other and thick cell walls made of cellulose plates.</a:t>
            </a:r>
          </a:p>
          <a:p>
            <a:pPr eaLnBrk="1" hangingPunct="1">
              <a:lnSpc>
                <a:spcPct val="90000"/>
              </a:lnSpc>
              <a:buFont typeface="Wingdings" panose="05000000000000000000" pitchFamily="2" charset="2"/>
              <a:buNone/>
              <a:defRPr/>
            </a:pPr>
            <a:endParaRPr lang="en-US" smtClean="0">
              <a:solidFill>
                <a:schemeClr val="tx2"/>
              </a:solidFill>
            </a:endParaRPr>
          </a:p>
          <a:p>
            <a:pPr eaLnBrk="1" hangingPunct="1">
              <a:lnSpc>
                <a:spcPct val="90000"/>
              </a:lnSpc>
              <a:defRPr/>
            </a:pPr>
            <a:r>
              <a:rPr lang="en-US" smtClean="0">
                <a:solidFill>
                  <a:schemeClr val="tx2"/>
                </a:solidFill>
              </a:rPr>
              <a:t>Blooms of dinoflagellates cause “</a:t>
            </a:r>
            <a:r>
              <a:rPr lang="en-US" smtClean="0">
                <a:solidFill>
                  <a:srgbClr val="66FFFF"/>
                </a:solidFill>
              </a:rPr>
              <a:t>Red Tide</a:t>
            </a:r>
            <a:r>
              <a:rPr lang="en-US" smtClean="0">
                <a:solidFill>
                  <a:schemeClr val="tx2"/>
                </a:solidFill>
              </a:rPr>
              <a:t>.”</a:t>
            </a:r>
          </a:p>
          <a:p>
            <a:pPr eaLnBrk="1" hangingPunct="1">
              <a:lnSpc>
                <a:spcPct val="90000"/>
              </a:lnSpc>
              <a:buFont typeface="Wingdings" panose="05000000000000000000" pitchFamily="2" charset="2"/>
              <a:buNone/>
              <a:defRPr/>
            </a:pPr>
            <a:endParaRPr lang="en-US" smtClean="0">
              <a:solidFill>
                <a:schemeClr val="tx2"/>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8525">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 to="" calcmode="lin" valueType="num">
                                      <p:cBhvr>
                                        <p:cTn id="10" dur="1" fill="hold"/>
                                        <p:tgtEl>
                                          <p:spTgt spid="80899">
                                            <p:txEl>
                                              <p:pRg st="1" end="1"/>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80899">
                                            <p:txEl>
                                              <p:pRg st="3" end="3"/>
                                            </p:txEl>
                                          </p:spTgt>
                                        </p:tgtEl>
                                        <p:attrNameLst>
                                          <p:attrName>style.visibility</p:attrName>
                                        </p:attrNameLst>
                                      </p:cBhvr>
                                      <p:to>
                                        <p:strVal val="visible"/>
                                      </p:to>
                                    </p:set>
                                    <p:anim to="" calcmode="lin" valueType="num">
                                      <p:cBhvr>
                                        <p:cTn id="14" dur="1" fill="hold"/>
                                        <p:tgtEl>
                                          <p:spTgt spid="80899">
                                            <p:txEl>
                                              <p:pRg st="3" end="3"/>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80899">
                                            <p:txEl>
                                              <p:pRg st="5" end="5"/>
                                            </p:txEl>
                                          </p:spTgt>
                                        </p:tgtEl>
                                        <p:attrNameLst>
                                          <p:attrName>style.visibility</p:attrName>
                                        </p:attrNameLst>
                                      </p:cBhvr>
                                      <p:to>
                                        <p:strVal val="visible"/>
                                      </p:to>
                                    </p:set>
                                    <p:anim to="" calcmode="lin" valueType="num">
                                      <p:cBhvr>
                                        <p:cTn id="18" dur="1" fill="hold"/>
                                        <p:tgtEl>
                                          <p:spTgt spid="80899">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089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7" name="Picture 5" descr="dinoflafellatestextb"/>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812800" y="379413"/>
            <a:ext cx="7513638" cy="5940425"/>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512">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9877"/>
                                        </p:tgtEl>
                                        <p:attrNameLst>
                                          <p:attrName>style.visibility</p:attrName>
                                        </p:attrNameLst>
                                      </p:cBhvr>
                                      <p:to>
                                        <p:strVal val="visible"/>
                                      </p:to>
                                    </p:set>
                                    <p:animEffect transition="in" filter="dissolve">
                                      <p:cBhvr>
                                        <p:cTn id="10"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7" name="Picture 5" descr="modis_texas_red_tide"/>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665163" y="490538"/>
            <a:ext cx="7820025" cy="5865812"/>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891">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5" presetClass="entr" presetSubtype="0" fill="hold" nodeType="afterEffect">
                                  <p:stCondLst>
                                    <p:cond delay="0"/>
                                  </p:stCondLst>
                                  <p:childTnLst>
                                    <p:set>
                                      <p:cBhvr>
                                        <p:cTn id="9" dur="1" fill="hold">
                                          <p:stCondLst>
                                            <p:cond delay="0"/>
                                          </p:stCondLst>
                                        </p:cTn>
                                        <p:tgtEl>
                                          <p:spTgt spid="84997"/>
                                        </p:tgtEl>
                                        <p:attrNameLst>
                                          <p:attrName>style.visibility</p:attrName>
                                        </p:attrNameLst>
                                      </p:cBhvr>
                                      <p:to>
                                        <p:strVal val="visible"/>
                                      </p:to>
                                    </p:set>
                                    <p:anim calcmode="lin" valueType="num">
                                      <p:cBhvr>
                                        <p:cTn id="10" dur="1000" fill="hold"/>
                                        <p:tgtEl>
                                          <p:spTgt spid="84997"/>
                                        </p:tgtEl>
                                        <p:attrNameLst>
                                          <p:attrName>ppt_w</p:attrName>
                                        </p:attrNameLst>
                                      </p:cBhvr>
                                      <p:tavLst>
                                        <p:tav tm="0">
                                          <p:val>
                                            <p:strVal val="#ppt_w*0.70"/>
                                          </p:val>
                                        </p:tav>
                                        <p:tav tm="100000">
                                          <p:val>
                                            <p:strVal val="#ppt_w"/>
                                          </p:val>
                                        </p:tav>
                                      </p:tavLst>
                                    </p:anim>
                                    <p:anim calcmode="lin" valueType="num">
                                      <p:cBhvr>
                                        <p:cTn id="11" dur="1000" fill="hold"/>
                                        <p:tgtEl>
                                          <p:spTgt spid="84997"/>
                                        </p:tgtEl>
                                        <p:attrNameLst>
                                          <p:attrName>ppt_h</p:attrName>
                                        </p:attrNameLst>
                                      </p:cBhvr>
                                      <p:tavLst>
                                        <p:tav tm="0">
                                          <p:val>
                                            <p:strVal val="#ppt_h"/>
                                          </p:val>
                                        </p:tav>
                                        <p:tav tm="100000">
                                          <p:val>
                                            <p:strVal val="#ppt_h"/>
                                          </p:val>
                                        </p:tav>
                                      </p:tavLst>
                                    </p:anim>
                                    <p:animEffect transition="in" filter="fade">
                                      <p:cBhvr>
                                        <p:cTn id="12" dur="10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5" name="Picture 5" descr="red-tide"/>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746125" y="542925"/>
            <a:ext cx="7727950" cy="551180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375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87045"/>
                                        </p:tgtEl>
                                        <p:attrNameLst>
                                          <p:attrName>style.visibility</p:attrName>
                                        </p:attrNameLst>
                                      </p:cBhvr>
                                      <p:to>
                                        <p:strVal val="visible"/>
                                      </p:to>
                                    </p:set>
                                    <p:animEffect transition="in" filter="fade">
                                      <p:cBhvr>
                                        <p:cTn id="10" dur="20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3" name="Picture 5" descr="fishkill3"/>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838200" y="787400"/>
            <a:ext cx="7334250" cy="4814888"/>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254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89093"/>
                                        </p:tgtEl>
                                        <p:attrNameLst>
                                          <p:attrName>style.visibility</p:attrName>
                                        </p:attrNameLst>
                                      </p:cBhvr>
                                      <p:to>
                                        <p:strVal val="visible"/>
                                      </p:to>
                                    </p:set>
                                    <p:animEffect transition="in" filter="fade">
                                      <p:cBhvr>
                                        <p:cTn id="10" dur="20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sz="half" idx="1"/>
          </p:nvPr>
        </p:nvSpPr>
        <p:spPr>
          <a:xfrm>
            <a:off x="476250" y="220663"/>
            <a:ext cx="8318500" cy="1176337"/>
          </a:xfrm>
        </p:spPr>
        <p:txBody>
          <a:bodyPr/>
          <a:lstStyle/>
          <a:p>
            <a:pPr eaLnBrk="1" hangingPunct="1">
              <a:defRPr/>
            </a:pPr>
            <a:r>
              <a:rPr lang="en-US" sz="3600" smtClean="0">
                <a:solidFill>
                  <a:srgbClr val="66FFFF"/>
                </a:solidFill>
              </a:rPr>
              <a:t>Multicellular</a:t>
            </a:r>
            <a:r>
              <a:rPr lang="en-US" smtClean="0">
                <a:solidFill>
                  <a:schemeClr val="tx2"/>
                </a:solidFill>
              </a:rPr>
              <a:t> algae are classified by color.</a:t>
            </a:r>
          </a:p>
        </p:txBody>
      </p:sp>
      <p:pic>
        <p:nvPicPr>
          <p:cNvPr id="91141" name="Picture 5" descr="alga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98500" y="1233488"/>
            <a:ext cx="7678738" cy="5357812"/>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4802">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91139">
                                            <p:txEl>
                                              <p:pRg st="0" end="0"/>
                                            </p:txEl>
                                          </p:spTgt>
                                        </p:tgtEl>
                                        <p:attrNameLst>
                                          <p:attrName>style.visibility</p:attrName>
                                        </p:attrNameLst>
                                      </p:cBhvr>
                                      <p:to>
                                        <p:strVal val="visible"/>
                                      </p:to>
                                    </p:set>
                                    <p:anim to="" calcmode="lin" valueType="num">
                                      <p:cBhvr>
                                        <p:cTn id="10" dur="1" fill="hold"/>
                                        <p:tgtEl>
                                          <p:spTgt spid="91139">
                                            <p:txEl>
                                              <p:pRg st="0" end="0"/>
                                            </p:txEl>
                                          </p:spTgt>
                                        </p:tgtEl>
                                        <p:attrNameLst>
                                          <p:attrName/>
                                        </p:attrNameLst>
                                      </p:cBhvr>
                                    </p:anim>
                                  </p:childTnLst>
                                </p:cTn>
                              </p:par>
                            </p:childTnLst>
                          </p:cTn>
                        </p:par>
                        <p:par>
                          <p:cTn id="11" fill="hold" nodeType="afterGroup">
                            <p:stCondLst>
                              <p:cond delay="0"/>
                            </p:stCondLst>
                            <p:childTnLst>
                              <p:par>
                                <p:cTn id="12" presetID="10" presetClass="entr" presetSubtype="0" fill="hold" nodeType="afterEffect">
                                  <p:stCondLst>
                                    <p:cond delay="0"/>
                                  </p:stCondLst>
                                  <p:childTnLst>
                                    <p:set>
                                      <p:cBhvr>
                                        <p:cTn id="13" dur="1" fill="hold">
                                          <p:stCondLst>
                                            <p:cond delay="0"/>
                                          </p:stCondLst>
                                        </p:cTn>
                                        <p:tgtEl>
                                          <p:spTgt spid="91141"/>
                                        </p:tgtEl>
                                        <p:attrNameLst>
                                          <p:attrName>style.visibility</p:attrName>
                                        </p:attrNameLst>
                                      </p:cBhvr>
                                      <p:to>
                                        <p:strVal val="visible"/>
                                      </p:to>
                                    </p:set>
                                    <p:animEffect transition="in" filter="fade">
                                      <p:cBhvr>
                                        <p:cTn id="14" dur="2000"/>
                                        <p:tgtEl>
                                          <p:spTgt spid="911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9113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57200" y="425450"/>
            <a:ext cx="8229600" cy="5670550"/>
          </a:xfrm>
        </p:spPr>
        <p:txBody>
          <a:bodyPr/>
          <a:lstStyle/>
          <a:p>
            <a:pPr eaLnBrk="1" hangingPunct="1">
              <a:defRPr/>
            </a:pPr>
            <a:r>
              <a:rPr lang="en-US" sz="3600" smtClean="0">
                <a:solidFill>
                  <a:srgbClr val="66FFFF"/>
                </a:solidFill>
              </a:rPr>
              <a:t>Rhodophyta</a:t>
            </a:r>
            <a:r>
              <a:rPr lang="en-US" smtClean="0">
                <a:solidFill>
                  <a:schemeClr val="tx2"/>
                </a:solidFill>
              </a:rPr>
              <a:t> are red seaweeds.</a:t>
            </a:r>
          </a:p>
          <a:p>
            <a:pPr eaLnBrk="1" hangingPunct="1">
              <a:defRPr/>
            </a:pPr>
            <a:endParaRPr lang="en-US" smtClean="0">
              <a:solidFill>
                <a:schemeClr val="tx2"/>
              </a:solidFill>
            </a:endParaRPr>
          </a:p>
          <a:p>
            <a:pPr eaLnBrk="1" hangingPunct="1">
              <a:defRPr/>
            </a:pPr>
            <a:r>
              <a:rPr lang="en-US" smtClean="0">
                <a:solidFill>
                  <a:schemeClr val="tx2"/>
                </a:solidFill>
              </a:rPr>
              <a:t>They are found in warm or cold marine environments along coast lines in deeper water.</a:t>
            </a:r>
          </a:p>
          <a:p>
            <a:pPr eaLnBrk="1" hangingPunct="1">
              <a:defRPr/>
            </a:pPr>
            <a:endParaRPr lang="en-US" smtClean="0">
              <a:solidFill>
                <a:schemeClr val="tx2"/>
              </a:solidFill>
            </a:endParaRPr>
          </a:p>
          <a:p>
            <a:pPr eaLnBrk="1" hangingPunct="1">
              <a:defRPr/>
            </a:pPr>
            <a:r>
              <a:rPr lang="en-US" smtClean="0">
                <a:solidFill>
                  <a:schemeClr val="tx2"/>
                </a:solidFill>
              </a:rPr>
              <a:t>They absorb green, violet, and blue light waves.  These light waves are able to penetrate below 100 meters.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105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92163">
                                            <p:txEl>
                                              <p:pRg st="0" end="0"/>
                                            </p:txEl>
                                          </p:spTgt>
                                        </p:tgtEl>
                                        <p:attrNameLst>
                                          <p:attrName>style.visibility</p:attrName>
                                        </p:attrNameLst>
                                      </p:cBhvr>
                                      <p:to>
                                        <p:strVal val="visible"/>
                                      </p:to>
                                    </p:set>
                                    <p:anim to="" calcmode="lin" valueType="num">
                                      <p:cBhvr>
                                        <p:cTn id="10" dur="1" fill="hold"/>
                                        <p:tgtEl>
                                          <p:spTgt spid="92163">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92163">
                                            <p:txEl>
                                              <p:pRg st="2" end="2"/>
                                            </p:txEl>
                                          </p:spTgt>
                                        </p:tgtEl>
                                        <p:attrNameLst>
                                          <p:attrName>style.visibility</p:attrName>
                                        </p:attrNameLst>
                                      </p:cBhvr>
                                      <p:to>
                                        <p:strVal val="visible"/>
                                      </p:to>
                                    </p:set>
                                    <p:anim to="" calcmode="lin" valueType="num">
                                      <p:cBhvr>
                                        <p:cTn id="14" dur="1" fill="hold"/>
                                        <p:tgtEl>
                                          <p:spTgt spid="92163">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92163">
                                            <p:txEl>
                                              <p:pRg st="4" end="4"/>
                                            </p:txEl>
                                          </p:spTgt>
                                        </p:tgtEl>
                                        <p:attrNameLst>
                                          <p:attrName>style.visibility</p:attrName>
                                        </p:attrNameLst>
                                      </p:cBhvr>
                                      <p:to>
                                        <p:strVal val="visible"/>
                                      </p:to>
                                    </p:set>
                                    <p:anim to="" calcmode="lin" valueType="num">
                                      <p:cBhvr>
                                        <p:cTn id="18" dur="1" fill="hold"/>
                                        <p:tgtEl>
                                          <p:spTgt spid="9216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921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sz="half" idx="1"/>
          </p:nvPr>
        </p:nvSpPr>
        <p:spPr>
          <a:xfrm>
            <a:off x="403225" y="317500"/>
            <a:ext cx="8372475" cy="2030413"/>
          </a:xfrm>
        </p:spPr>
        <p:txBody>
          <a:bodyPr/>
          <a:lstStyle/>
          <a:p>
            <a:pPr eaLnBrk="1" hangingPunct="1">
              <a:defRPr/>
            </a:pPr>
            <a:r>
              <a:rPr lang="en-US" smtClean="0">
                <a:solidFill>
                  <a:schemeClr val="tx2"/>
                </a:solidFill>
              </a:rPr>
              <a:t>If you look at a drop of pond water under a microscope, all the "little creatures" you see swimming around are</a:t>
            </a:r>
            <a:r>
              <a:rPr lang="en-US" smtClean="0"/>
              <a:t> </a:t>
            </a:r>
            <a:r>
              <a:rPr lang="en-US" i="1" smtClean="0">
                <a:solidFill>
                  <a:srgbClr val="66FFFF"/>
                </a:solidFill>
              </a:rPr>
              <a:t>protists</a:t>
            </a:r>
            <a:r>
              <a:rPr lang="en-US" i="1" smtClean="0"/>
              <a:t>.</a:t>
            </a:r>
          </a:p>
        </p:txBody>
      </p:sp>
      <p:pic>
        <p:nvPicPr>
          <p:cNvPr id="46084" name="Picture 4" descr="protista_anim"/>
          <p:cNvPicPr>
            <a:picLocks noGrp="1" noChangeAspect="1" noChangeArrowheads="1" noCrop="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951038" y="2060575"/>
            <a:ext cx="5372100" cy="426720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34776">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46083">
                                            <p:txEl>
                                              <p:pRg st="0" end="0"/>
                                            </p:txEl>
                                          </p:spTgt>
                                        </p:tgtEl>
                                        <p:attrNameLst>
                                          <p:attrName>style.visibility</p:attrName>
                                        </p:attrNameLst>
                                      </p:cBhvr>
                                      <p:to>
                                        <p:strVal val="visible"/>
                                      </p:to>
                                    </p:set>
                                    <p:anim to="" calcmode="lin" valueType="num">
                                      <p:cBhvr>
                                        <p:cTn id="10" dur="1" fill="hold"/>
                                        <p:tgtEl>
                                          <p:spTgt spid="46083">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nodeType="afterEffect">
                                  <p:stCondLst>
                                    <p:cond delay="0"/>
                                  </p:stCondLst>
                                  <p:childTnLst>
                                    <p:set>
                                      <p:cBhvr>
                                        <p:cTn id="13" dur="1" fill="hold">
                                          <p:stCondLst>
                                            <p:cond delay="0"/>
                                          </p:stCondLst>
                                        </p:cTn>
                                        <p:tgtEl>
                                          <p:spTgt spid="46084"/>
                                        </p:tgtEl>
                                        <p:attrNameLst>
                                          <p:attrName>style.visibility</p:attrName>
                                        </p:attrNameLst>
                                      </p:cBhvr>
                                      <p:to>
                                        <p:strVal val="visible"/>
                                      </p:to>
                                    </p:set>
                                    <p:anim to="" calcmode="lin" valueType="num">
                                      <p:cBhvr>
                                        <p:cTn id="14" dur="1" fill="hold"/>
                                        <p:tgtEl>
                                          <p:spTgt spid="4608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4608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9" name="Picture 5" descr="Rhodophyta"/>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849313" y="215900"/>
            <a:ext cx="7426325" cy="6478588"/>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315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nodeType="afterEffect">
                                  <p:stCondLst>
                                    <p:cond delay="0"/>
                                  </p:stCondLst>
                                  <p:childTnLst>
                                    <p:set>
                                      <p:cBhvr>
                                        <p:cTn id="9" dur="1" fill="hold">
                                          <p:stCondLst>
                                            <p:cond delay="0"/>
                                          </p:stCondLst>
                                        </p:cTn>
                                        <p:tgtEl>
                                          <p:spTgt spid="93189"/>
                                        </p:tgtEl>
                                        <p:attrNameLst>
                                          <p:attrName>style.visibility</p:attrName>
                                        </p:attrNameLst>
                                      </p:cBhvr>
                                      <p:to>
                                        <p:strVal val="visible"/>
                                      </p:to>
                                    </p:set>
                                    <p:anim to="" calcmode="lin" valueType="num">
                                      <p:cBhvr>
                                        <p:cTn id="10" dur="1" fill="hold"/>
                                        <p:tgtEl>
                                          <p:spTgt spid="9318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026"/>
          <p:cNvGrpSpPr>
            <a:grpSpLocks/>
          </p:cNvGrpSpPr>
          <p:nvPr/>
        </p:nvGrpSpPr>
        <p:grpSpPr bwMode="auto">
          <a:xfrm>
            <a:off x="2743200" y="3505200"/>
            <a:ext cx="4572000" cy="3005138"/>
            <a:chOff x="2400" y="768"/>
            <a:chExt cx="2880" cy="1893"/>
          </a:xfrm>
        </p:grpSpPr>
        <p:pic>
          <p:nvPicPr>
            <p:cNvPr id="32783" name="Picture 1027" descr="D:\hypnea.jpg"/>
            <p:cNvPicPr>
              <a:picLocks noChangeAspect="1" noChangeArrowheads="1"/>
            </p:cNvPicPr>
            <p:nvPr/>
          </p:nvPicPr>
          <p:blipFill>
            <a:blip r:embed="rId4">
              <a:extLst>
                <a:ext uri="{28A0092B-C50C-407E-A947-70E740481C1C}">
                  <a14:useLocalDpi xmlns:a14="http://schemas.microsoft.com/office/drawing/2010/main" val="0"/>
                </a:ext>
              </a:extLst>
            </a:blip>
            <a:srcRect l="2507"/>
            <a:stretch>
              <a:fillRect/>
            </a:stretch>
          </p:blipFill>
          <p:spPr bwMode="auto">
            <a:xfrm>
              <a:off x="2400" y="768"/>
              <a:ext cx="2880" cy="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4" name="Text Box 1028"/>
            <p:cNvSpPr txBox="1">
              <a:spLocks noChangeArrowheads="1"/>
            </p:cNvSpPr>
            <p:nvPr/>
          </p:nvSpPr>
          <p:spPr bwMode="auto">
            <a:xfrm>
              <a:off x="2880" y="2352"/>
              <a:ext cx="1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Hypnea chordacea</a:t>
              </a:r>
            </a:p>
          </p:txBody>
        </p:sp>
      </p:grpSp>
      <p:pic>
        <p:nvPicPr>
          <p:cNvPr id="32771" name="Picture 1029" descr="D:\asparagopsis.jpg"/>
          <p:cNvPicPr>
            <a:picLocks noChangeAspect="1" noChangeArrowheads="1"/>
          </p:cNvPicPr>
          <p:nvPr/>
        </p:nvPicPr>
        <p:blipFill>
          <a:blip r:embed="rId5">
            <a:extLst>
              <a:ext uri="{28A0092B-C50C-407E-A947-70E740481C1C}">
                <a14:useLocalDpi xmlns:a14="http://schemas.microsoft.com/office/drawing/2010/main" val="0"/>
              </a:ext>
            </a:extLst>
          </a:blip>
          <a:srcRect l="12779"/>
          <a:stretch>
            <a:fillRect/>
          </a:stretch>
        </p:blipFill>
        <p:spPr bwMode="auto">
          <a:xfrm>
            <a:off x="6781800" y="2667000"/>
            <a:ext cx="2362200"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1030"/>
          <p:cNvSpPr txBox="1">
            <a:spLocks noChangeArrowheads="1"/>
          </p:cNvSpPr>
          <p:nvPr/>
        </p:nvSpPr>
        <p:spPr bwMode="auto">
          <a:xfrm>
            <a:off x="7086600" y="6035675"/>
            <a:ext cx="205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Asparagopsis taxiformis</a:t>
            </a:r>
          </a:p>
        </p:txBody>
      </p:sp>
      <p:grpSp>
        <p:nvGrpSpPr>
          <p:cNvPr id="32773" name="Group 1031"/>
          <p:cNvGrpSpPr>
            <a:grpSpLocks/>
          </p:cNvGrpSpPr>
          <p:nvPr/>
        </p:nvGrpSpPr>
        <p:grpSpPr bwMode="auto">
          <a:xfrm>
            <a:off x="0" y="4562475"/>
            <a:ext cx="3048000" cy="2295525"/>
            <a:chOff x="144" y="2874"/>
            <a:chExt cx="1920" cy="1446"/>
          </a:xfrm>
        </p:grpSpPr>
        <p:pic>
          <p:nvPicPr>
            <p:cNvPr id="32781" name="Picture 1032" descr="D:\galaxaura.jpg"/>
            <p:cNvPicPr>
              <a:picLocks noChangeAspect="1" noChangeArrowheads="1"/>
            </p:cNvPicPr>
            <p:nvPr/>
          </p:nvPicPr>
          <p:blipFill>
            <a:blip r:embed="rId6">
              <a:extLst>
                <a:ext uri="{28A0092B-C50C-407E-A947-70E740481C1C}">
                  <a14:useLocalDpi xmlns:a14="http://schemas.microsoft.com/office/drawing/2010/main" val="0"/>
                </a:ext>
              </a:extLst>
            </a:blip>
            <a:srcRect l="6522" r="6522"/>
            <a:stretch>
              <a:fillRect/>
            </a:stretch>
          </p:blipFill>
          <p:spPr bwMode="auto">
            <a:xfrm>
              <a:off x="144" y="2874"/>
              <a:ext cx="1920" cy="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Text Box 1033"/>
            <p:cNvSpPr txBox="1">
              <a:spLocks noChangeArrowheads="1"/>
            </p:cNvSpPr>
            <p:nvPr/>
          </p:nvSpPr>
          <p:spPr bwMode="auto">
            <a:xfrm>
              <a:off x="144" y="400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Galaxaura fastigiata</a:t>
              </a:r>
            </a:p>
          </p:txBody>
        </p:sp>
      </p:grpSp>
      <p:grpSp>
        <p:nvGrpSpPr>
          <p:cNvPr id="32774" name="Group 1034"/>
          <p:cNvGrpSpPr>
            <a:grpSpLocks/>
          </p:cNvGrpSpPr>
          <p:nvPr/>
        </p:nvGrpSpPr>
        <p:grpSpPr bwMode="auto">
          <a:xfrm>
            <a:off x="228600" y="1219200"/>
            <a:ext cx="3581400" cy="2678113"/>
            <a:chOff x="0" y="2633"/>
            <a:chExt cx="2256" cy="1687"/>
          </a:xfrm>
        </p:grpSpPr>
        <p:pic>
          <p:nvPicPr>
            <p:cNvPr id="32779" name="Picture 1035" descr="D:\acanthophera.jpg"/>
            <p:cNvPicPr>
              <a:picLocks noChangeAspect="1" noChangeArrowheads="1"/>
            </p:cNvPicPr>
            <p:nvPr/>
          </p:nvPicPr>
          <p:blipFill>
            <a:blip r:embed="rId7">
              <a:extLst>
                <a:ext uri="{28A0092B-C50C-407E-A947-70E740481C1C}">
                  <a14:useLocalDpi xmlns:a14="http://schemas.microsoft.com/office/drawing/2010/main" val="0"/>
                </a:ext>
              </a:extLst>
            </a:blip>
            <a:srcRect r="14546"/>
            <a:stretch>
              <a:fillRect/>
            </a:stretch>
          </p:blipFill>
          <p:spPr bwMode="auto">
            <a:xfrm>
              <a:off x="0" y="2633"/>
              <a:ext cx="2256"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 Box 1036"/>
            <p:cNvSpPr txBox="1">
              <a:spLocks noChangeArrowheads="1"/>
            </p:cNvSpPr>
            <p:nvPr/>
          </p:nvSpPr>
          <p:spPr bwMode="auto">
            <a:xfrm>
              <a:off x="144" y="3888"/>
              <a:ext cx="20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Acanthophora spicifera</a:t>
              </a:r>
            </a:p>
          </p:txBody>
        </p:sp>
      </p:grpSp>
      <p:grpSp>
        <p:nvGrpSpPr>
          <p:cNvPr id="32775" name="Group 1037"/>
          <p:cNvGrpSpPr>
            <a:grpSpLocks/>
          </p:cNvGrpSpPr>
          <p:nvPr/>
        </p:nvGrpSpPr>
        <p:grpSpPr bwMode="auto">
          <a:xfrm>
            <a:off x="4419600" y="568325"/>
            <a:ext cx="3505200" cy="2698750"/>
            <a:chOff x="0" y="1558"/>
            <a:chExt cx="2208" cy="1700"/>
          </a:xfrm>
        </p:grpSpPr>
        <p:pic>
          <p:nvPicPr>
            <p:cNvPr id="32777" name="Picture 1038" descr="D:\anfelti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824"/>
              <a:ext cx="2208"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1039"/>
            <p:cNvSpPr txBox="1">
              <a:spLocks noChangeArrowheads="1"/>
            </p:cNvSpPr>
            <p:nvPr/>
          </p:nvSpPr>
          <p:spPr bwMode="auto">
            <a:xfrm>
              <a:off x="369" y="1558"/>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Ahnfeltia concinna</a:t>
              </a:r>
            </a:p>
          </p:txBody>
        </p:sp>
      </p:grpSp>
      <p:sp>
        <p:nvSpPr>
          <p:cNvPr id="32776" name="Text Box 1040"/>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sz="3200">
                <a:solidFill>
                  <a:srgbClr val="FFCC00"/>
                </a:solidFill>
              </a:rPr>
              <a:t>Rhodophyta:</a:t>
            </a:r>
            <a:r>
              <a:rPr lang="en-US" sz="3200"/>
              <a:t> Red Algae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p:transition advTm="5">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half" idx="1"/>
          </p:nvPr>
        </p:nvSpPr>
        <p:spPr>
          <a:xfrm>
            <a:off x="365125" y="0"/>
            <a:ext cx="8520113" cy="4114800"/>
          </a:xfrm>
        </p:spPr>
        <p:txBody>
          <a:bodyPr/>
          <a:lstStyle/>
          <a:p>
            <a:pPr eaLnBrk="1" hangingPunct="1">
              <a:defRPr/>
            </a:pPr>
            <a:r>
              <a:rPr lang="en-US" smtClean="0">
                <a:solidFill>
                  <a:srgbClr val="66FFFF"/>
                </a:solidFill>
              </a:rPr>
              <a:t>Phylum Phaeophyta</a:t>
            </a:r>
            <a:r>
              <a:rPr lang="en-US" smtClean="0">
                <a:solidFill>
                  <a:schemeClr val="tx2"/>
                </a:solidFill>
              </a:rPr>
              <a:t> is made up of the </a:t>
            </a:r>
            <a:r>
              <a:rPr lang="en-US" smtClean="0">
                <a:solidFill>
                  <a:srgbClr val="66FFFF"/>
                </a:solidFill>
              </a:rPr>
              <a:t>brown algae</a:t>
            </a:r>
            <a:r>
              <a:rPr lang="en-US" smtClean="0">
                <a:solidFill>
                  <a:schemeClr val="tx2"/>
                </a:solidFill>
              </a:rPr>
              <a:t>.</a:t>
            </a:r>
          </a:p>
          <a:p>
            <a:pPr eaLnBrk="1" hangingPunct="1">
              <a:defRPr/>
            </a:pPr>
            <a:endParaRPr lang="en-US" smtClean="0">
              <a:solidFill>
                <a:schemeClr val="tx2"/>
              </a:solidFill>
            </a:endParaRPr>
          </a:p>
          <a:p>
            <a:pPr eaLnBrk="1" hangingPunct="1">
              <a:defRPr/>
            </a:pPr>
            <a:r>
              <a:rPr lang="en-US" smtClean="0">
                <a:solidFill>
                  <a:schemeClr val="tx2"/>
                </a:solidFill>
              </a:rPr>
              <a:t>They are found in cool saltwater along rocky coasts.</a:t>
            </a:r>
          </a:p>
          <a:p>
            <a:pPr eaLnBrk="1" hangingPunct="1">
              <a:buFont typeface="Wingdings" panose="05000000000000000000" pitchFamily="2" charset="2"/>
              <a:buNone/>
              <a:defRPr/>
            </a:pPr>
            <a:endParaRPr lang="en-US" smtClean="0">
              <a:solidFill>
                <a:schemeClr val="tx2"/>
              </a:solidFill>
            </a:endParaRPr>
          </a:p>
          <a:p>
            <a:pPr eaLnBrk="1" hangingPunct="1">
              <a:buFont typeface="Wingdings" panose="05000000000000000000" pitchFamily="2" charset="2"/>
              <a:buNone/>
              <a:defRPr/>
            </a:pPr>
            <a:endParaRPr lang="en-US" smtClean="0">
              <a:solidFill>
                <a:schemeClr val="tx2"/>
              </a:solidFill>
            </a:endParaRPr>
          </a:p>
          <a:p>
            <a:pPr eaLnBrk="1" hangingPunct="1">
              <a:buFont typeface="Wingdings" panose="05000000000000000000" pitchFamily="2" charset="2"/>
              <a:buNone/>
              <a:defRPr/>
            </a:pPr>
            <a:endParaRPr lang="en-US" smtClean="0">
              <a:solidFill>
                <a:schemeClr val="tx2"/>
              </a:solidFill>
            </a:endParaRP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Giant Kelp are the largest and most complex brown algae.  They have hold fasts and air bladders.</a:t>
            </a:r>
          </a:p>
        </p:txBody>
      </p:sp>
      <p:pic>
        <p:nvPicPr>
          <p:cNvPr id="95237" name="Picture 5" descr="Ascnod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405063" y="2290763"/>
            <a:ext cx="5553075" cy="2719387"/>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483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95235">
                                            <p:txEl>
                                              <p:pRg st="0" end="0"/>
                                            </p:txEl>
                                          </p:spTgt>
                                        </p:tgtEl>
                                        <p:attrNameLst>
                                          <p:attrName>style.visibility</p:attrName>
                                        </p:attrNameLst>
                                      </p:cBhvr>
                                      <p:to>
                                        <p:strVal val="visible"/>
                                      </p:to>
                                    </p:set>
                                    <p:anim to="" calcmode="lin" valueType="num">
                                      <p:cBhvr>
                                        <p:cTn id="10" dur="1" fill="hold"/>
                                        <p:tgtEl>
                                          <p:spTgt spid="95235">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95235">
                                            <p:txEl>
                                              <p:pRg st="2" end="2"/>
                                            </p:txEl>
                                          </p:spTgt>
                                        </p:tgtEl>
                                        <p:attrNameLst>
                                          <p:attrName>style.visibility</p:attrName>
                                        </p:attrNameLst>
                                      </p:cBhvr>
                                      <p:to>
                                        <p:strVal val="visible"/>
                                      </p:to>
                                    </p:set>
                                    <p:anim to="" calcmode="lin" valueType="num">
                                      <p:cBhvr>
                                        <p:cTn id="14" dur="1" fill="hold"/>
                                        <p:tgtEl>
                                          <p:spTgt spid="95235">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95235">
                                            <p:txEl>
                                              <p:pRg st="7" end="7"/>
                                            </p:txEl>
                                          </p:spTgt>
                                        </p:tgtEl>
                                        <p:attrNameLst>
                                          <p:attrName>style.visibility</p:attrName>
                                        </p:attrNameLst>
                                      </p:cBhvr>
                                      <p:to>
                                        <p:strVal val="visible"/>
                                      </p:to>
                                    </p:set>
                                    <p:anim to="" calcmode="lin" valueType="num">
                                      <p:cBhvr>
                                        <p:cTn id="18" dur="1" fill="hold"/>
                                        <p:tgtEl>
                                          <p:spTgt spid="95235">
                                            <p:txEl>
                                              <p:pRg st="7" end="7"/>
                                            </p:txEl>
                                          </p:spTgt>
                                        </p:tgtEl>
                                        <p:attrNameLst>
                                          <p:attrName/>
                                        </p:attrNameLst>
                                      </p:cBhvr>
                                    </p:anim>
                                  </p:childTnLst>
                                </p:cTn>
                              </p:par>
                            </p:childTnLst>
                          </p:cTn>
                        </p:par>
                        <p:par>
                          <p:cTn id="19" fill="hold" nodeType="afterGroup">
                            <p:stCondLst>
                              <p:cond delay="0"/>
                            </p:stCondLst>
                            <p:childTnLst>
                              <p:par>
                                <p:cTn id="20" presetID="10" presetClass="entr" presetSubtype="0" fill="hold" nodeType="afterEffect">
                                  <p:stCondLst>
                                    <p:cond delay="0"/>
                                  </p:stCondLst>
                                  <p:childTnLst>
                                    <p:set>
                                      <p:cBhvr>
                                        <p:cTn id="21" dur="1" fill="hold">
                                          <p:stCondLst>
                                            <p:cond delay="0"/>
                                          </p:stCondLst>
                                        </p:cTn>
                                        <p:tgtEl>
                                          <p:spTgt spid="95237"/>
                                        </p:tgtEl>
                                        <p:attrNameLst>
                                          <p:attrName>style.visibility</p:attrName>
                                        </p:attrNameLst>
                                      </p:cBhvr>
                                      <p:to>
                                        <p:strVal val="visible"/>
                                      </p:to>
                                    </p:set>
                                    <p:animEffect transition="in" filter="fade">
                                      <p:cBhvr>
                                        <p:cTn id="22" dur="20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952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D:\sargass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038600"/>
            <a:ext cx="38100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D:\sargassum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4310063"/>
            <a:ext cx="3962400"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4"/>
          <p:cNvSpPr txBox="1">
            <a:spLocks noChangeArrowheads="1"/>
          </p:cNvSpPr>
          <p:nvPr/>
        </p:nvSpPr>
        <p:spPr bwMode="auto">
          <a:xfrm>
            <a:off x="193675" y="6400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Sargassum polyphyllum</a:t>
            </a:r>
          </a:p>
        </p:txBody>
      </p:sp>
      <p:sp>
        <p:nvSpPr>
          <p:cNvPr id="34821" name="Text Box 5"/>
          <p:cNvSpPr txBox="1">
            <a:spLocks noChangeArrowheads="1"/>
          </p:cNvSpPr>
          <p:nvPr/>
        </p:nvSpPr>
        <p:spPr bwMode="auto">
          <a:xfrm>
            <a:off x="4630738" y="64008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Sargassum echinocarpum</a:t>
            </a:r>
          </a:p>
        </p:txBody>
      </p:sp>
      <p:sp>
        <p:nvSpPr>
          <p:cNvPr id="34822" name="Text Box 6"/>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sz="3200">
                <a:solidFill>
                  <a:srgbClr val="FFCC00"/>
                </a:solidFill>
              </a:rPr>
              <a:t>Phaeophyta:</a:t>
            </a:r>
            <a:r>
              <a:rPr lang="en-US" sz="3200"/>
              <a:t> Brown Algae</a:t>
            </a:r>
          </a:p>
        </p:txBody>
      </p:sp>
      <p:grpSp>
        <p:nvGrpSpPr>
          <p:cNvPr id="34823" name="Group 7"/>
          <p:cNvGrpSpPr>
            <a:grpSpLocks/>
          </p:cNvGrpSpPr>
          <p:nvPr/>
        </p:nvGrpSpPr>
        <p:grpSpPr bwMode="auto">
          <a:xfrm>
            <a:off x="6515100" y="428625"/>
            <a:ext cx="2628900" cy="4254500"/>
            <a:chOff x="576" y="270"/>
            <a:chExt cx="1656" cy="2680"/>
          </a:xfrm>
        </p:grpSpPr>
        <p:pic>
          <p:nvPicPr>
            <p:cNvPr id="34829" name="Picture 8" descr="D:\turbinari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480"/>
              <a:ext cx="1656" cy="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Text Box 9"/>
            <p:cNvSpPr txBox="1">
              <a:spLocks noChangeArrowheads="1"/>
            </p:cNvSpPr>
            <p:nvPr/>
          </p:nvSpPr>
          <p:spPr bwMode="auto">
            <a:xfrm>
              <a:off x="648" y="270"/>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Turbinaria ornata</a:t>
              </a:r>
            </a:p>
          </p:txBody>
        </p:sp>
      </p:grpSp>
      <p:grpSp>
        <p:nvGrpSpPr>
          <p:cNvPr id="34824" name="Group 10"/>
          <p:cNvGrpSpPr>
            <a:grpSpLocks/>
          </p:cNvGrpSpPr>
          <p:nvPr/>
        </p:nvGrpSpPr>
        <p:grpSpPr bwMode="auto">
          <a:xfrm>
            <a:off x="0" y="627063"/>
            <a:ext cx="4191000" cy="3224212"/>
            <a:chOff x="2640" y="-133"/>
            <a:chExt cx="2640" cy="2031"/>
          </a:xfrm>
        </p:grpSpPr>
        <p:pic>
          <p:nvPicPr>
            <p:cNvPr id="34827" name="Picture 11" descr="D:\padin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 y="192"/>
              <a:ext cx="2640"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 Box 12"/>
            <p:cNvSpPr txBox="1">
              <a:spLocks noChangeArrowheads="1"/>
            </p:cNvSpPr>
            <p:nvPr/>
          </p:nvSpPr>
          <p:spPr bwMode="auto">
            <a:xfrm>
              <a:off x="2884" y="-133"/>
              <a:ext cx="15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Padina japonica</a:t>
              </a:r>
            </a:p>
          </p:txBody>
        </p:sp>
      </p:grpSp>
      <p:pic>
        <p:nvPicPr>
          <p:cNvPr id="34825" name="Picture 13" descr="D:\brown.jpg"/>
          <p:cNvPicPr>
            <a:picLocks noChangeAspect="1" noChangeArrowheads="1"/>
          </p:cNvPicPr>
          <p:nvPr/>
        </p:nvPicPr>
        <p:blipFill>
          <a:blip r:embed="rId9">
            <a:extLst>
              <a:ext uri="{28A0092B-C50C-407E-A947-70E740481C1C}">
                <a14:useLocalDpi xmlns:a14="http://schemas.microsoft.com/office/drawing/2010/main" val="0"/>
              </a:ext>
            </a:extLst>
          </a:blip>
          <a:srcRect l="6522" r="2174"/>
          <a:stretch>
            <a:fillRect/>
          </a:stretch>
        </p:blipFill>
        <p:spPr bwMode="auto">
          <a:xfrm>
            <a:off x="3429000" y="1905000"/>
            <a:ext cx="3200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 Box 14"/>
          <p:cNvSpPr txBox="1">
            <a:spLocks noChangeArrowheads="1"/>
          </p:cNvSpPr>
          <p:nvPr/>
        </p:nvSpPr>
        <p:spPr bwMode="auto">
          <a:xfrm>
            <a:off x="4278313" y="1266825"/>
            <a:ext cx="2133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Hydroclathrus clathratus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cSld>
  <p:clrMapOvr>
    <a:masterClrMapping/>
  </p:clrMapOvr>
  <p:transition advTm="4403">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1" name="Picture 5" descr="macrocystis"/>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334963" y="373063"/>
            <a:ext cx="3094037" cy="4518025"/>
          </a:xfrm>
          <a:noFill/>
          <a:extLst>
            <a:ext uri="{909E8E84-426E-40DD-AFC4-6F175D3DCCD1}">
              <a14:hiddenFill xmlns:a14="http://schemas.microsoft.com/office/drawing/2010/main">
                <a:solidFill>
                  <a:srgbClr val="FFFFFF"/>
                </a:solidFill>
              </a14:hiddenFill>
            </a:ext>
          </a:extLst>
        </p:spPr>
      </p:pic>
      <p:pic>
        <p:nvPicPr>
          <p:cNvPr id="96264" name="Picture 8" descr="lamin1"/>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3827463" y="2959100"/>
            <a:ext cx="5022850" cy="354965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p:transition advTm="4141">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6261"/>
                                        </p:tgtEl>
                                        <p:attrNameLst>
                                          <p:attrName>style.visibility</p:attrName>
                                        </p:attrNameLst>
                                      </p:cBhvr>
                                      <p:to>
                                        <p:strVal val="visible"/>
                                      </p:to>
                                    </p:set>
                                    <p:animEffect transition="in" filter="fade">
                                      <p:cBhvr>
                                        <p:cTn id="10" dur="2000"/>
                                        <p:tgtEl>
                                          <p:spTgt spid="96261"/>
                                        </p:tgtEl>
                                      </p:cBhvr>
                                    </p:animEffect>
                                  </p:childTnLst>
                                </p:cTn>
                              </p:par>
                            </p:childTnLst>
                          </p:cTn>
                        </p:par>
                        <p:par>
                          <p:cTn id="11" fill="hold" nodeType="afterGroup">
                            <p:stCondLst>
                              <p:cond delay="2000"/>
                            </p:stCondLst>
                            <p:childTnLst>
                              <p:par>
                                <p:cTn id="12" presetID="10" presetClass="entr" presetSubtype="0" fill="hold" nodeType="afterEffect">
                                  <p:stCondLst>
                                    <p:cond delay="0"/>
                                  </p:stCondLst>
                                  <p:childTnLst>
                                    <p:set>
                                      <p:cBhvr>
                                        <p:cTn id="13" dur="1" fill="hold">
                                          <p:stCondLst>
                                            <p:cond delay="0"/>
                                          </p:stCondLst>
                                        </p:cTn>
                                        <p:tgtEl>
                                          <p:spTgt spid="96264"/>
                                        </p:tgtEl>
                                        <p:attrNameLst>
                                          <p:attrName>style.visibility</p:attrName>
                                        </p:attrNameLst>
                                      </p:cBhvr>
                                      <p:to>
                                        <p:strVal val="visible"/>
                                      </p:to>
                                    </p:set>
                                    <p:animEffect transition="in" filter="fade">
                                      <p:cBhvr>
                                        <p:cTn id="14" dur="2000"/>
                                        <p:tgtEl>
                                          <p:spTgt spid="9626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sz="half" idx="1"/>
          </p:nvPr>
        </p:nvSpPr>
        <p:spPr>
          <a:xfrm>
            <a:off x="346075" y="242888"/>
            <a:ext cx="8501063" cy="2743200"/>
          </a:xfrm>
        </p:spPr>
        <p:txBody>
          <a:bodyPr/>
          <a:lstStyle/>
          <a:p>
            <a:pPr eaLnBrk="1" hangingPunct="1">
              <a:defRPr/>
            </a:pPr>
            <a:r>
              <a:rPr lang="en-US" smtClean="0">
                <a:solidFill>
                  <a:schemeClr val="tx2"/>
                </a:solidFill>
              </a:rPr>
              <a:t>The last of the multicellular algae are the green algae from the</a:t>
            </a:r>
            <a:r>
              <a:rPr lang="en-US" sz="2800" smtClean="0">
                <a:solidFill>
                  <a:schemeClr val="tx2"/>
                </a:solidFill>
              </a:rPr>
              <a:t> </a:t>
            </a:r>
            <a:r>
              <a:rPr lang="en-US" smtClean="0">
                <a:solidFill>
                  <a:srgbClr val="66FFFF"/>
                </a:solidFill>
              </a:rPr>
              <a:t>Phylum chlorophyta</a:t>
            </a:r>
            <a:r>
              <a:rPr lang="en-US" sz="2800" smtClean="0"/>
              <a:t>.</a:t>
            </a:r>
          </a:p>
          <a:p>
            <a:pPr eaLnBrk="1" hangingPunct="1">
              <a:buFont typeface="Wingdings" panose="05000000000000000000" pitchFamily="2" charset="2"/>
              <a:buNone/>
              <a:defRPr/>
            </a:pPr>
            <a:endParaRPr lang="en-US" sz="2800" smtClean="0"/>
          </a:p>
          <a:p>
            <a:pPr eaLnBrk="1" hangingPunct="1">
              <a:defRPr/>
            </a:pPr>
            <a:r>
              <a:rPr lang="en-US" smtClean="0"/>
              <a:t>Most green algae are found in fresh water habitats.</a:t>
            </a:r>
          </a:p>
          <a:p>
            <a:pPr eaLnBrk="1" hangingPunct="1">
              <a:defRPr/>
            </a:pPr>
            <a:endParaRPr lang="en-US" sz="2800" smtClean="0"/>
          </a:p>
          <a:p>
            <a:pPr eaLnBrk="1" hangingPunct="1">
              <a:buFont typeface="Wingdings" panose="05000000000000000000" pitchFamily="2" charset="2"/>
              <a:buNone/>
              <a:defRPr/>
            </a:pPr>
            <a:endParaRPr lang="en-US" sz="2400" smtClean="0"/>
          </a:p>
        </p:txBody>
      </p:sp>
      <p:pic>
        <p:nvPicPr>
          <p:cNvPr id="100357" name="Picture 5" descr="alga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679700" y="2608263"/>
            <a:ext cx="5907088" cy="389890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0299">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100355">
                                            <p:txEl>
                                              <p:pRg st="0" end="0"/>
                                            </p:txEl>
                                          </p:spTgt>
                                        </p:tgtEl>
                                        <p:attrNameLst>
                                          <p:attrName>style.visibility</p:attrName>
                                        </p:attrNameLst>
                                      </p:cBhvr>
                                      <p:to>
                                        <p:strVal val="visible"/>
                                      </p:to>
                                    </p:set>
                                    <p:anim to="" calcmode="lin" valueType="num">
                                      <p:cBhvr>
                                        <p:cTn id="10" dur="1" fill="hold"/>
                                        <p:tgtEl>
                                          <p:spTgt spid="100355">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100355">
                                            <p:txEl>
                                              <p:pRg st="2" end="2"/>
                                            </p:txEl>
                                          </p:spTgt>
                                        </p:tgtEl>
                                        <p:attrNameLst>
                                          <p:attrName>style.visibility</p:attrName>
                                        </p:attrNameLst>
                                      </p:cBhvr>
                                      <p:to>
                                        <p:strVal val="visible"/>
                                      </p:to>
                                    </p:set>
                                    <p:anim to="" calcmode="lin" valueType="num">
                                      <p:cBhvr>
                                        <p:cTn id="14" dur="1" fill="hold"/>
                                        <p:tgtEl>
                                          <p:spTgt spid="100355">
                                            <p:txEl>
                                              <p:pRg st="2" end="2"/>
                                            </p:txEl>
                                          </p:spTgt>
                                        </p:tgtEl>
                                        <p:attrNameLst>
                                          <p:attrName/>
                                        </p:attrNameLst>
                                      </p:cBhvr>
                                    </p:anim>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00357"/>
                                        </p:tgtEl>
                                        <p:attrNameLst>
                                          <p:attrName>style.visibility</p:attrName>
                                        </p:attrNameLst>
                                      </p:cBhvr>
                                      <p:to>
                                        <p:strVal val="visible"/>
                                      </p:to>
                                    </p:set>
                                    <p:animEffect transition="in" filter="fade">
                                      <p:cBhvr>
                                        <p:cTn id="18" dur="20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0035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060"/>
          <p:cNvGrpSpPr>
            <a:grpSpLocks/>
          </p:cNvGrpSpPr>
          <p:nvPr/>
        </p:nvGrpSpPr>
        <p:grpSpPr bwMode="auto">
          <a:xfrm>
            <a:off x="6400800" y="1066800"/>
            <a:ext cx="2743200" cy="2225675"/>
            <a:chOff x="720" y="576"/>
            <a:chExt cx="1728" cy="1402"/>
          </a:xfrm>
        </p:grpSpPr>
        <p:pic>
          <p:nvPicPr>
            <p:cNvPr id="37900" name="Picture 2061" descr="D:\halimeda.jpg"/>
            <p:cNvPicPr>
              <a:picLocks noChangeAspect="1" noChangeArrowheads="1"/>
            </p:cNvPicPr>
            <p:nvPr/>
          </p:nvPicPr>
          <p:blipFill>
            <a:blip r:embed="rId4">
              <a:extLst>
                <a:ext uri="{28A0092B-C50C-407E-A947-70E740481C1C}">
                  <a14:useLocalDpi xmlns:a14="http://schemas.microsoft.com/office/drawing/2010/main" val="0"/>
                </a:ext>
              </a:extLst>
            </a:blip>
            <a:srcRect l="16000" t="12045" r="12000"/>
            <a:stretch>
              <a:fillRect/>
            </a:stretch>
          </p:blipFill>
          <p:spPr bwMode="auto">
            <a:xfrm>
              <a:off x="720" y="576"/>
              <a:ext cx="1728"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2062"/>
            <p:cNvSpPr txBox="1">
              <a:spLocks noChangeArrowheads="1"/>
            </p:cNvSpPr>
            <p:nvPr/>
          </p:nvSpPr>
          <p:spPr bwMode="auto">
            <a:xfrm>
              <a:off x="720" y="1680"/>
              <a:ext cx="1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Halimeda opuntia</a:t>
              </a:r>
            </a:p>
          </p:txBody>
        </p:sp>
      </p:grpSp>
      <p:sp>
        <p:nvSpPr>
          <p:cNvPr id="37891" name="Text Box 2050"/>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sz="3200">
                <a:solidFill>
                  <a:srgbClr val="FFCC00"/>
                </a:solidFill>
              </a:rPr>
              <a:t>Chlorophyta:</a:t>
            </a:r>
            <a:r>
              <a:rPr lang="en-US" sz="3200"/>
              <a:t> Green Algae</a:t>
            </a:r>
          </a:p>
        </p:txBody>
      </p:sp>
      <p:pic>
        <p:nvPicPr>
          <p:cNvPr id="37892" name="Picture 2051" descr="D:\caulerp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962400"/>
            <a:ext cx="35814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052" descr="D:\codiu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43000"/>
            <a:ext cx="36576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2053" descr="D:\green bubble.jpg"/>
          <p:cNvPicPr>
            <a:picLocks noChangeAspect="1" noChangeArrowheads="1"/>
          </p:cNvPicPr>
          <p:nvPr/>
        </p:nvPicPr>
        <p:blipFill>
          <a:blip r:embed="rId7">
            <a:extLst>
              <a:ext uri="{28A0092B-C50C-407E-A947-70E740481C1C}">
                <a14:useLocalDpi xmlns:a14="http://schemas.microsoft.com/office/drawing/2010/main" val="0"/>
              </a:ext>
            </a:extLst>
          </a:blip>
          <a:srcRect l="2174"/>
          <a:stretch>
            <a:fillRect/>
          </a:stretch>
        </p:blipFill>
        <p:spPr bwMode="auto">
          <a:xfrm>
            <a:off x="5715000" y="3886200"/>
            <a:ext cx="34290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2054"/>
          <p:cNvSpPr txBox="1">
            <a:spLocks noChangeArrowheads="1"/>
          </p:cNvSpPr>
          <p:nvPr/>
        </p:nvSpPr>
        <p:spPr bwMode="auto">
          <a:xfrm>
            <a:off x="762000" y="6248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Caulerpa racemosa</a:t>
            </a:r>
            <a:endParaRPr lang="en-US">
              <a:latin typeface="Times New Roman" panose="02020603050405020304" pitchFamily="18" charset="0"/>
            </a:endParaRPr>
          </a:p>
        </p:txBody>
      </p:sp>
      <p:pic>
        <p:nvPicPr>
          <p:cNvPr id="37896" name="Picture 2056" descr="D:\caulerpa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1828800"/>
            <a:ext cx="358140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Text Box 2057"/>
          <p:cNvSpPr txBox="1">
            <a:spLocks noChangeArrowheads="1"/>
          </p:cNvSpPr>
          <p:nvPr/>
        </p:nvSpPr>
        <p:spPr bwMode="auto">
          <a:xfrm>
            <a:off x="3048000" y="37338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Caulerpa sertularioides</a:t>
            </a:r>
          </a:p>
        </p:txBody>
      </p:sp>
      <p:sp>
        <p:nvSpPr>
          <p:cNvPr id="37898" name="Text Box 2058"/>
          <p:cNvSpPr txBox="1">
            <a:spLocks noChangeArrowheads="1"/>
          </p:cNvSpPr>
          <p:nvPr/>
        </p:nvSpPr>
        <p:spPr bwMode="auto">
          <a:xfrm>
            <a:off x="5715000" y="60960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Dictyosphaeria cavernosa</a:t>
            </a:r>
            <a:endParaRPr lang="en-US">
              <a:latin typeface="Times New Roman" panose="02020603050405020304" pitchFamily="18" charset="0"/>
            </a:endParaRPr>
          </a:p>
        </p:txBody>
      </p:sp>
      <p:sp>
        <p:nvSpPr>
          <p:cNvPr id="37899" name="Text Box 2059"/>
          <p:cNvSpPr txBox="1">
            <a:spLocks noChangeArrowheads="1"/>
          </p:cNvSpPr>
          <p:nvPr/>
        </p:nvSpPr>
        <p:spPr bwMode="auto">
          <a:xfrm>
            <a:off x="304800" y="33528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i="1">
                <a:latin typeface="Times New Roman" panose="02020603050405020304" pitchFamily="18" charset="0"/>
              </a:rPr>
              <a:t>Codium edule</a:t>
            </a:r>
            <a:endParaRPr lang="en-US">
              <a:latin typeface="Times New Roman" panose="02020603050405020304"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p:transition advTm="243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1" name="Picture 5" descr="Icos-Nature-Volvox"/>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701675" y="342900"/>
            <a:ext cx="7862888" cy="5249863"/>
          </a:xfrm>
          <a:noFill/>
          <a:extLst>
            <a:ext uri="{909E8E84-426E-40DD-AFC4-6F175D3DCCD1}">
              <a14:hiddenFill xmlns:a14="http://schemas.microsoft.com/office/drawing/2010/main">
                <a:solidFill>
                  <a:srgbClr val="FFFFFF"/>
                </a:solidFill>
              </a14:hiddenFill>
            </a:ext>
          </a:extLst>
        </p:spPr>
      </p:pic>
      <p:sp>
        <p:nvSpPr>
          <p:cNvPr id="101383" name="Rectangle 7"/>
          <p:cNvSpPr>
            <a:spLocks noChangeArrowheads="1"/>
          </p:cNvSpPr>
          <p:nvPr/>
        </p:nvSpPr>
        <p:spPr bwMode="auto">
          <a:xfrm>
            <a:off x="249238" y="5692775"/>
            <a:ext cx="86566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sz="3200" b="1"/>
              <a:t>A Volvox</a:t>
            </a:r>
            <a:r>
              <a:rPr lang="en-US" sz="3200"/>
              <a:t> is a hollow boll  composed of hundreds of flagellated cells in a single layer.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3609">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1381"/>
                                        </p:tgtEl>
                                        <p:attrNameLst>
                                          <p:attrName>style.visibility</p:attrName>
                                        </p:attrNameLst>
                                      </p:cBhvr>
                                      <p:to>
                                        <p:strVal val="visible"/>
                                      </p:to>
                                    </p:set>
                                    <p:animEffect transition="in" filter="fade">
                                      <p:cBhvr>
                                        <p:cTn id="10" dur="2000"/>
                                        <p:tgtEl>
                                          <p:spTgt spid="101381"/>
                                        </p:tgtEl>
                                      </p:cBhvr>
                                    </p:animEffect>
                                  </p:childTnLst>
                                </p:cTn>
                              </p:par>
                            </p:childTnLst>
                          </p:cTn>
                        </p:par>
                        <p:par>
                          <p:cTn id="11" fill="hold" nodeType="afterGroup">
                            <p:stCondLst>
                              <p:cond delay="2000"/>
                            </p:stCondLst>
                            <p:childTnLst>
                              <p:par>
                                <p:cTn id="12" presetID="24" presetClass="entr" presetSubtype="0" fill="hold" grpId="0" nodeType="afterEffect">
                                  <p:stCondLst>
                                    <p:cond delay="0"/>
                                  </p:stCondLst>
                                  <p:childTnLst>
                                    <p:set>
                                      <p:cBhvr>
                                        <p:cTn id="13" dur="1" fill="hold">
                                          <p:stCondLst>
                                            <p:cond delay="0"/>
                                          </p:stCondLst>
                                        </p:cTn>
                                        <p:tgtEl>
                                          <p:spTgt spid="101383"/>
                                        </p:tgtEl>
                                        <p:attrNameLst>
                                          <p:attrName>style.visibility</p:attrName>
                                        </p:attrNameLst>
                                      </p:cBhvr>
                                      <p:to>
                                        <p:strVal val="visible"/>
                                      </p:to>
                                    </p:set>
                                    <p:anim to="" calcmode="lin" valueType="num">
                                      <p:cBhvr>
                                        <p:cTn id="14" dur="1" fill="hold"/>
                                        <p:tgtEl>
                                          <p:spTgt spid="10138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013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9" name="Picture 5" descr="chlamydomonas0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1487488" y="242888"/>
            <a:ext cx="5997575" cy="5683250"/>
          </a:xfrm>
          <a:noFill/>
          <a:extLst>
            <a:ext uri="{909E8E84-426E-40DD-AFC4-6F175D3DCCD1}">
              <a14:hiddenFill xmlns:a14="http://schemas.microsoft.com/office/drawing/2010/main">
                <a:solidFill>
                  <a:srgbClr val="FFFFFF"/>
                </a:solidFill>
              </a14:hiddenFill>
            </a:ext>
          </a:extLst>
        </p:spPr>
      </p:pic>
      <p:sp>
        <p:nvSpPr>
          <p:cNvPr id="103431" name="Rectangle 7"/>
          <p:cNvSpPr>
            <a:spLocks noChangeArrowheads="1"/>
          </p:cNvSpPr>
          <p:nvPr/>
        </p:nvSpPr>
        <p:spPr bwMode="auto">
          <a:xfrm>
            <a:off x="320675" y="5868988"/>
            <a:ext cx="83931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sz="3200"/>
              <a:t>Chlamydomonas are actually unicellular and flagellated.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5824">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3429"/>
                                        </p:tgtEl>
                                        <p:attrNameLst>
                                          <p:attrName>style.visibility</p:attrName>
                                        </p:attrNameLst>
                                      </p:cBhvr>
                                      <p:to>
                                        <p:strVal val="visible"/>
                                      </p:to>
                                    </p:set>
                                    <p:animEffect transition="in" filter="fade">
                                      <p:cBhvr>
                                        <p:cTn id="10" dur="2000"/>
                                        <p:tgtEl>
                                          <p:spTgt spid="103429"/>
                                        </p:tgtEl>
                                      </p:cBhvr>
                                    </p:animEffect>
                                  </p:childTnLst>
                                </p:cTn>
                              </p:par>
                            </p:childTnLst>
                          </p:cTn>
                        </p:par>
                        <p:par>
                          <p:cTn id="11" fill="hold" nodeType="afterGroup">
                            <p:stCondLst>
                              <p:cond delay="2000"/>
                            </p:stCondLst>
                            <p:childTnLst>
                              <p:par>
                                <p:cTn id="12" presetID="24" presetClass="entr" presetSubtype="0" fill="hold" grpId="0" nodeType="afterEffect">
                                  <p:stCondLst>
                                    <p:cond delay="0"/>
                                  </p:stCondLst>
                                  <p:childTnLst>
                                    <p:set>
                                      <p:cBhvr>
                                        <p:cTn id="13" dur="1" fill="hold">
                                          <p:stCondLst>
                                            <p:cond delay="0"/>
                                          </p:stCondLst>
                                        </p:cTn>
                                        <p:tgtEl>
                                          <p:spTgt spid="103431"/>
                                        </p:tgtEl>
                                        <p:attrNameLst>
                                          <p:attrName>style.visibility</p:attrName>
                                        </p:attrNameLst>
                                      </p:cBhvr>
                                      <p:to>
                                        <p:strVal val="visible"/>
                                      </p:to>
                                    </p:set>
                                    <p:anim to="" calcmode="lin" valueType="num">
                                      <p:cBhvr>
                                        <p:cTn id="14" dur="1" fill="hold"/>
                                        <p:tgtEl>
                                          <p:spTgt spid="10343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034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sz="4000" smtClean="0"/>
              <a:t/>
            </a:r>
            <a:br>
              <a:rPr lang="en-US" sz="4000" smtClean="0"/>
            </a:br>
            <a:endParaRPr lang="en-US" sz="4000" smtClean="0"/>
          </a:p>
        </p:txBody>
      </p:sp>
      <p:sp>
        <p:nvSpPr>
          <p:cNvPr id="108547" name="Rectangle 3"/>
          <p:cNvSpPr>
            <a:spLocks noGrp="1" noChangeArrowheads="1"/>
          </p:cNvSpPr>
          <p:nvPr>
            <p:ph type="body" idx="1"/>
          </p:nvPr>
        </p:nvSpPr>
        <p:spPr>
          <a:xfrm>
            <a:off x="457200" y="334963"/>
            <a:ext cx="8229600" cy="4114800"/>
          </a:xfrm>
        </p:spPr>
        <p:txBody>
          <a:bodyPr/>
          <a:lstStyle/>
          <a:p>
            <a:pPr eaLnBrk="1" hangingPunct="1">
              <a:lnSpc>
                <a:spcPct val="90000"/>
              </a:lnSpc>
              <a:defRPr/>
            </a:pPr>
            <a:r>
              <a:rPr lang="en-US" smtClean="0">
                <a:solidFill>
                  <a:schemeClr val="tx2"/>
                </a:solidFill>
              </a:rPr>
              <a:t>Fungus-like protists, </a:t>
            </a:r>
            <a:r>
              <a:rPr lang="en-US" smtClean="0">
                <a:solidFill>
                  <a:srgbClr val="66FFFF"/>
                </a:solidFill>
              </a:rPr>
              <a:t>Myxomycota</a:t>
            </a:r>
            <a:r>
              <a:rPr lang="en-US" smtClean="0">
                <a:solidFill>
                  <a:schemeClr val="tx2"/>
                </a:solidFill>
              </a:rPr>
              <a:t> and </a:t>
            </a:r>
            <a:r>
              <a:rPr lang="en-US" smtClean="0">
                <a:solidFill>
                  <a:srgbClr val="66FFFF"/>
                </a:solidFill>
              </a:rPr>
              <a:t>Oomycota</a:t>
            </a:r>
            <a:r>
              <a:rPr lang="en-US" smtClean="0">
                <a:solidFill>
                  <a:schemeClr val="tx2"/>
                </a:solidFill>
              </a:rPr>
              <a:t> are decomposers.</a:t>
            </a:r>
          </a:p>
          <a:p>
            <a:pPr eaLnBrk="1" hangingPunct="1">
              <a:lnSpc>
                <a:spcPct val="90000"/>
              </a:lnSpc>
              <a:defRPr/>
            </a:pPr>
            <a:endParaRPr lang="en-US" smtClean="0">
              <a:solidFill>
                <a:schemeClr val="tx2"/>
              </a:solidFill>
            </a:endParaRPr>
          </a:p>
          <a:p>
            <a:pPr eaLnBrk="1" hangingPunct="1">
              <a:lnSpc>
                <a:spcPct val="90000"/>
              </a:lnSpc>
              <a:defRPr/>
            </a:pPr>
            <a:r>
              <a:rPr lang="en-US" smtClean="0">
                <a:solidFill>
                  <a:schemeClr val="tx2"/>
                </a:solidFill>
              </a:rPr>
              <a:t>Phylum </a:t>
            </a:r>
            <a:r>
              <a:rPr lang="en-US" smtClean="0">
                <a:solidFill>
                  <a:srgbClr val="66FFFF"/>
                </a:solidFill>
              </a:rPr>
              <a:t>Myxomycota</a:t>
            </a:r>
            <a:r>
              <a:rPr lang="en-US" smtClean="0">
                <a:solidFill>
                  <a:schemeClr val="tx2"/>
                </a:solidFill>
              </a:rPr>
              <a:t> are made up of plasmodial slime molds.</a:t>
            </a:r>
          </a:p>
          <a:p>
            <a:pPr eaLnBrk="1" hangingPunct="1">
              <a:lnSpc>
                <a:spcPct val="90000"/>
              </a:lnSpc>
              <a:defRPr/>
            </a:pPr>
            <a:endParaRPr lang="en-US" smtClean="0">
              <a:solidFill>
                <a:schemeClr val="tx2"/>
              </a:solidFill>
            </a:endParaRPr>
          </a:p>
          <a:p>
            <a:pPr eaLnBrk="1" hangingPunct="1">
              <a:lnSpc>
                <a:spcPct val="90000"/>
              </a:lnSpc>
              <a:defRPr/>
            </a:pPr>
            <a:r>
              <a:rPr lang="en-US" smtClean="0">
                <a:solidFill>
                  <a:schemeClr val="tx2"/>
                </a:solidFill>
              </a:rPr>
              <a:t>Phylum </a:t>
            </a:r>
            <a:r>
              <a:rPr lang="en-US" smtClean="0">
                <a:solidFill>
                  <a:srgbClr val="66FFFF"/>
                </a:solidFill>
              </a:rPr>
              <a:t>Oomycota</a:t>
            </a:r>
            <a:r>
              <a:rPr lang="en-US" smtClean="0">
                <a:solidFill>
                  <a:schemeClr val="tx2"/>
                </a:solidFill>
              </a:rPr>
              <a:t> is made up of water molds and downy molds.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3479">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108547">
                                            <p:txEl>
                                              <p:pRg st="0" end="0"/>
                                            </p:txEl>
                                          </p:spTgt>
                                        </p:tgtEl>
                                        <p:attrNameLst>
                                          <p:attrName>style.visibility</p:attrName>
                                        </p:attrNameLst>
                                      </p:cBhvr>
                                      <p:to>
                                        <p:strVal val="visible"/>
                                      </p:to>
                                    </p:set>
                                    <p:anim to="" calcmode="lin" valueType="num">
                                      <p:cBhvr>
                                        <p:cTn id="10" dur="1" fill="hold"/>
                                        <p:tgtEl>
                                          <p:spTgt spid="108547">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108547">
                                            <p:txEl>
                                              <p:pRg st="2" end="2"/>
                                            </p:txEl>
                                          </p:spTgt>
                                        </p:tgtEl>
                                        <p:attrNameLst>
                                          <p:attrName>style.visibility</p:attrName>
                                        </p:attrNameLst>
                                      </p:cBhvr>
                                      <p:to>
                                        <p:strVal val="visible"/>
                                      </p:to>
                                    </p:set>
                                    <p:anim to="" calcmode="lin" valueType="num">
                                      <p:cBhvr>
                                        <p:cTn id="14" dur="1" fill="hold"/>
                                        <p:tgtEl>
                                          <p:spTgt spid="108547">
                                            <p:txEl>
                                              <p:pRg st="2" end="2"/>
                                            </p:txEl>
                                          </p:spTgt>
                                        </p:tgtEl>
                                        <p:attrNameLst>
                                          <p:attrName/>
                                        </p:attrNameLst>
                                      </p:cBhvr>
                                    </p:anim>
                                  </p:childTnLst>
                                </p:cTn>
                              </p:par>
                            </p:childTnLst>
                          </p:cTn>
                        </p:par>
                        <p:par>
                          <p:cTn id="15" fill="hold" nodeType="afterGroup">
                            <p:stCondLst>
                              <p:cond delay="0"/>
                            </p:stCondLst>
                            <p:childTnLst>
                              <p:par>
                                <p:cTn id="16" presetID="24" presetClass="entr" presetSubtype="0" fill="hold" grpId="0" nodeType="afterEffect">
                                  <p:stCondLst>
                                    <p:cond delay="0"/>
                                  </p:stCondLst>
                                  <p:childTnLst>
                                    <p:set>
                                      <p:cBhvr>
                                        <p:cTn id="17" dur="1" fill="hold">
                                          <p:stCondLst>
                                            <p:cond delay="0"/>
                                          </p:stCondLst>
                                        </p:cTn>
                                        <p:tgtEl>
                                          <p:spTgt spid="108547">
                                            <p:txEl>
                                              <p:pRg st="4" end="4"/>
                                            </p:txEl>
                                          </p:spTgt>
                                        </p:tgtEl>
                                        <p:attrNameLst>
                                          <p:attrName>style.visibility</p:attrName>
                                        </p:attrNameLst>
                                      </p:cBhvr>
                                      <p:to>
                                        <p:strVal val="visible"/>
                                      </p:to>
                                    </p:set>
                                    <p:anim to="" calcmode="lin" valueType="num">
                                      <p:cBhvr>
                                        <p:cTn id="18" dur="1" fill="hold"/>
                                        <p:tgtEl>
                                          <p:spTgt spid="108547">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0854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sz="half" idx="1"/>
          </p:nvPr>
        </p:nvSpPr>
        <p:spPr>
          <a:xfrm>
            <a:off x="457200" y="0"/>
            <a:ext cx="8428038" cy="2633663"/>
          </a:xfrm>
        </p:spPr>
        <p:txBody>
          <a:bodyPr/>
          <a:lstStyle/>
          <a:p>
            <a:pPr eaLnBrk="1" hangingPunct="1">
              <a:lnSpc>
                <a:spcPct val="90000"/>
              </a:lnSpc>
              <a:buFont typeface="Wingdings" panose="05000000000000000000" pitchFamily="2" charset="2"/>
              <a:buNone/>
              <a:defRPr/>
            </a:pPr>
            <a:endParaRPr lang="en-US" sz="2800" smtClean="0"/>
          </a:p>
          <a:p>
            <a:pPr eaLnBrk="1" hangingPunct="1">
              <a:lnSpc>
                <a:spcPct val="90000"/>
              </a:lnSpc>
              <a:defRPr/>
            </a:pPr>
            <a:r>
              <a:rPr lang="en-US" smtClean="0">
                <a:solidFill>
                  <a:schemeClr val="tx2"/>
                </a:solidFill>
              </a:rPr>
              <a:t>All protists have a nucleus and are therefore</a:t>
            </a:r>
            <a:r>
              <a:rPr lang="en-US" smtClean="0"/>
              <a:t> </a:t>
            </a:r>
            <a:r>
              <a:rPr lang="en-US" i="1" smtClean="0">
                <a:hlinkClick r:id="rId4"/>
              </a:rPr>
              <a:t>eukaryotic</a:t>
            </a:r>
            <a:r>
              <a:rPr lang="en-US" smtClean="0"/>
              <a:t>. </a:t>
            </a:r>
          </a:p>
          <a:p>
            <a:pPr eaLnBrk="1" hangingPunct="1">
              <a:lnSpc>
                <a:spcPct val="90000"/>
              </a:lnSpc>
              <a:buFont typeface="Wingdings" panose="05000000000000000000" pitchFamily="2" charset="2"/>
              <a:buNone/>
              <a:defRPr/>
            </a:pPr>
            <a:endParaRPr lang="en-US" smtClean="0"/>
          </a:p>
          <a:p>
            <a:pPr eaLnBrk="1" hangingPunct="1">
              <a:lnSpc>
                <a:spcPct val="90000"/>
              </a:lnSpc>
              <a:defRPr/>
            </a:pPr>
            <a:r>
              <a:rPr lang="en-US" smtClean="0">
                <a:solidFill>
                  <a:schemeClr val="tx2"/>
                </a:solidFill>
              </a:rPr>
              <a:t>Protists are either plant-like, animal-like or fungus-like.</a:t>
            </a:r>
            <a:r>
              <a:rPr lang="en-US" sz="2800" smtClean="0"/>
              <a:t> </a:t>
            </a:r>
          </a:p>
          <a:p>
            <a:pPr eaLnBrk="1" hangingPunct="1">
              <a:lnSpc>
                <a:spcPct val="90000"/>
              </a:lnSpc>
              <a:buFont typeface="Wingdings" panose="05000000000000000000" pitchFamily="2" charset="2"/>
              <a:buNone/>
              <a:defRPr/>
            </a:pPr>
            <a:endParaRPr lang="en-US" sz="2800" smtClean="0"/>
          </a:p>
          <a:p>
            <a:pPr eaLnBrk="1" hangingPunct="1">
              <a:lnSpc>
                <a:spcPct val="90000"/>
              </a:lnSpc>
              <a:defRPr/>
            </a:pPr>
            <a:endParaRPr lang="en-US" sz="2800" smtClean="0"/>
          </a:p>
        </p:txBody>
      </p:sp>
      <p:pic>
        <p:nvPicPr>
          <p:cNvPr id="43013" name="Picture 5" descr="amoeb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275" y="2495550"/>
            <a:ext cx="2489200"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11" descr="Slime mold stalk and spore cap"/>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6316663" y="3749675"/>
            <a:ext cx="2132012" cy="2732088"/>
          </a:xfrm>
          <a:noFill/>
          <a:extLst>
            <a:ext uri="{909E8E84-426E-40DD-AFC4-6F175D3DCCD1}">
              <a14:hiddenFill xmlns:a14="http://schemas.microsoft.com/office/drawing/2010/main">
                <a:solidFill>
                  <a:srgbClr val="FFFFFF"/>
                </a:solidFill>
              </a14:hiddenFill>
            </a:ext>
          </a:extLst>
        </p:spPr>
      </p:pic>
      <p:pic>
        <p:nvPicPr>
          <p:cNvPr id="43023" name="Picture 15" descr="Protist, Spirulin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00" y="3906838"/>
            <a:ext cx="3389313"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p:transition advTm="13401">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43011">
                                            <p:txEl>
                                              <p:pRg st="1" end="1"/>
                                            </p:txEl>
                                          </p:spTgt>
                                        </p:tgtEl>
                                        <p:attrNameLst>
                                          <p:attrName>style.visibility</p:attrName>
                                        </p:attrNameLst>
                                      </p:cBhvr>
                                      <p:to>
                                        <p:strVal val="visible"/>
                                      </p:to>
                                    </p:set>
                                    <p:anim to="" calcmode="lin" valueType="num">
                                      <p:cBhvr>
                                        <p:cTn id="10" dur="1" fill="hold"/>
                                        <p:tgtEl>
                                          <p:spTgt spid="43011">
                                            <p:txEl>
                                              <p:pRg st="1" end="1"/>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43011">
                                            <p:txEl>
                                              <p:pRg st="3" end="3"/>
                                            </p:txEl>
                                          </p:spTgt>
                                        </p:tgtEl>
                                        <p:attrNameLst>
                                          <p:attrName>style.visibility</p:attrName>
                                        </p:attrNameLst>
                                      </p:cBhvr>
                                      <p:to>
                                        <p:strVal val="visible"/>
                                      </p:to>
                                    </p:set>
                                    <p:anim to="" calcmode="lin" valueType="num">
                                      <p:cBhvr>
                                        <p:cTn id="14" dur="1" fill="hold"/>
                                        <p:tgtEl>
                                          <p:spTgt spid="43011">
                                            <p:txEl>
                                              <p:pRg st="3" end="3"/>
                                            </p:txEl>
                                          </p:spTgt>
                                        </p:tgtEl>
                                        <p:attrNameLst>
                                          <p:attrName/>
                                        </p:attrNameLst>
                                      </p:cBhvr>
                                    </p:anim>
                                  </p:childTnLst>
                                </p:cTn>
                              </p:par>
                            </p:childTnLst>
                          </p:cTn>
                        </p:par>
                        <p:par>
                          <p:cTn id="15" fill="hold" nodeType="afterGroup">
                            <p:stCondLst>
                              <p:cond delay="0"/>
                            </p:stCondLst>
                            <p:childTnLst>
                              <p:par>
                                <p:cTn id="16" presetID="24" presetClass="entr" presetSubtype="0" fill="hold" nodeType="afterEffect">
                                  <p:stCondLst>
                                    <p:cond delay="0"/>
                                  </p:stCondLst>
                                  <p:childTnLst>
                                    <p:set>
                                      <p:cBhvr>
                                        <p:cTn id="17" dur="1" fill="hold">
                                          <p:stCondLst>
                                            <p:cond delay="0"/>
                                          </p:stCondLst>
                                        </p:cTn>
                                        <p:tgtEl>
                                          <p:spTgt spid="43013"/>
                                        </p:tgtEl>
                                        <p:attrNameLst>
                                          <p:attrName>style.visibility</p:attrName>
                                        </p:attrNameLst>
                                      </p:cBhvr>
                                      <p:to>
                                        <p:strVal val="visible"/>
                                      </p:to>
                                    </p:set>
                                    <p:anim to="" calcmode="lin" valueType="num">
                                      <p:cBhvr>
                                        <p:cTn id="18" dur="1" fill="hold"/>
                                        <p:tgtEl>
                                          <p:spTgt spid="43013"/>
                                        </p:tgtEl>
                                        <p:attrNameLst>
                                          <p:attrName/>
                                        </p:attrNameLst>
                                      </p:cBhvr>
                                    </p:anim>
                                  </p:childTnLst>
                                </p:cTn>
                              </p:par>
                            </p:childTnLst>
                          </p:cTn>
                        </p:par>
                        <p:par>
                          <p:cTn id="19" fill="hold" nodeType="afterGroup">
                            <p:stCondLst>
                              <p:cond delay="0"/>
                            </p:stCondLst>
                            <p:childTnLst>
                              <p:par>
                                <p:cTn id="20" presetID="24" presetClass="entr" presetSubtype="0" fill="hold" nodeType="afterEffect">
                                  <p:stCondLst>
                                    <p:cond delay="0"/>
                                  </p:stCondLst>
                                  <p:childTnLst>
                                    <p:set>
                                      <p:cBhvr>
                                        <p:cTn id="21" dur="1" fill="hold">
                                          <p:stCondLst>
                                            <p:cond delay="0"/>
                                          </p:stCondLst>
                                        </p:cTn>
                                        <p:tgtEl>
                                          <p:spTgt spid="43019"/>
                                        </p:tgtEl>
                                        <p:attrNameLst>
                                          <p:attrName>style.visibility</p:attrName>
                                        </p:attrNameLst>
                                      </p:cBhvr>
                                      <p:to>
                                        <p:strVal val="visible"/>
                                      </p:to>
                                    </p:set>
                                    <p:anim to="" calcmode="lin" valueType="num">
                                      <p:cBhvr>
                                        <p:cTn id="22" dur="1" fill="hold"/>
                                        <p:tgtEl>
                                          <p:spTgt spid="43019"/>
                                        </p:tgtEl>
                                        <p:attrNameLst>
                                          <p:attrName/>
                                        </p:attrNameLst>
                                      </p:cBhvr>
                                    </p:anim>
                                  </p:childTnLst>
                                </p:cTn>
                              </p:par>
                            </p:childTnLst>
                          </p:cTn>
                        </p:par>
                        <p:par>
                          <p:cTn id="23" fill="hold" nodeType="afterGroup">
                            <p:stCondLst>
                              <p:cond delay="0"/>
                            </p:stCondLst>
                            <p:childTnLst>
                              <p:par>
                                <p:cTn id="24" presetID="10" presetClass="entr" presetSubtype="0" fill="hold" nodeType="afterEffect">
                                  <p:stCondLst>
                                    <p:cond delay="0"/>
                                  </p:stCondLst>
                                  <p:childTnLst>
                                    <p:set>
                                      <p:cBhvr>
                                        <p:cTn id="25" dur="1" fill="hold">
                                          <p:stCondLst>
                                            <p:cond delay="0"/>
                                          </p:stCondLst>
                                        </p:cTn>
                                        <p:tgtEl>
                                          <p:spTgt spid="43023"/>
                                        </p:tgtEl>
                                        <p:attrNameLst>
                                          <p:attrName>style.visibility</p:attrName>
                                        </p:attrNameLst>
                                      </p:cBhvr>
                                      <p:to>
                                        <p:strVal val="visible"/>
                                      </p:to>
                                    </p:set>
                                    <p:animEffect transition="in" filter="fade">
                                      <p:cBhvr>
                                        <p:cTn id="26" dur="2000"/>
                                        <p:tgtEl>
                                          <p:spTgt spid="430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430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a:xfrm>
            <a:off x="457200" y="334963"/>
            <a:ext cx="8229600" cy="6218237"/>
          </a:xfrm>
        </p:spPr>
        <p:txBody>
          <a:bodyPr/>
          <a:lstStyle/>
          <a:p>
            <a:pPr algn="just" eaLnBrk="1" hangingPunct="1">
              <a:lnSpc>
                <a:spcPct val="90000"/>
              </a:lnSpc>
              <a:defRPr/>
            </a:pPr>
            <a:r>
              <a:rPr lang="en-US" sz="2400" b="1" dirty="0" err="1" smtClean="0">
                <a:solidFill>
                  <a:schemeClr val="tx2"/>
                </a:solidFill>
              </a:rPr>
              <a:t>SlimeMolds</a:t>
            </a:r>
            <a:r>
              <a:rPr lang="en-US" sz="2400" dirty="0" smtClean="0">
                <a:solidFill>
                  <a:schemeClr val="tx2"/>
                </a:solidFill>
              </a:rPr>
              <a:t/>
            </a:r>
            <a:br>
              <a:rPr lang="en-US" sz="2400" dirty="0" smtClean="0">
                <a:solidFill>
                  <a:schemeClr val="tx2"/>
                </a:solidFill>
              </a:rPr>
            </a:br>
            <a:r>
              <a:rPr lang="en-US" sz="2800" dirty="0" smtClean="0">
                <a:solidFill>
                  <a:schemeClr val="tx2"/>
                </a:solidFill>
              </a:rPr>
              <a:t>Slime molds have traits like both fungi and animals. During good times, they live as independent, amoeba-like cells, dining on fungi and bacteria. But if conditions become uncomfortable—not enough food available, the temperature isn't right, etc.—individual cells begin gathering together to form a single structure. The new communal structure produces a slimy covering and is called a slug because it so closely resembles the animal you sometimes see gliding across sidewalks. The slug oozes toward light. When the communal cells sense that they've come across more food or better conditions, the slug stops</a:t>
            </a:r>
            <a:r>
              <a:rPr lang="en-US" sz="2400" dirty="0" smtClean="0"/>
              <a:t>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34775">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107523">
                                            <p:txEl>
                                              <p:pRg st="0" end="0"/>
                                            </p:txEl>
                                          </p:spTgt>
                                        </p:tgtEl>
                                        <p:attrNameLst>
                                          <p:attrName>style.visibility</p:attrName>
                                        </p:attrNameLst>
                                      </p:cBhvr>
                                      <p:to>
                                        <p:strVal val="visible"/>
                                      </p:to>
                                    </p:set>
                                    <p:anim to="" calcmode="lin" valueType="num">
                                      <p:cBhvr>
                                        <p:cTn id="10" dur="1" fill="hold"/>
                                        <p:tgtEl>
                                          <p:spTgt spid="10752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075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3" name="Picture 5" descr="morpho12">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293688" y="382588"/>
            <a:ext cx="2698750" cy="2390775"/>
          </a:xfrm>
        </p:spPr>
      </p:pic>
      <p:pic>
        <p:nvPicPr>
          <p:cNvPr id="109576" name="Picture 8" descr="morpho13">
            <a:hlinkClick r:id="rId6"/>
          </p:cNvPr>
          <p:cNvPicPr>
            <a:picLocks noGrp="1" noChangeAspect="1" noChangeArrowheads="1"/>
          </p:cNvPicPr>
          <p:nvPr>
            <p:ph sz="quarter" idx="2"/>
          </p:nvPr>
        </p:nvPicPr>
        <p:blipFill>
          <a:blip r:embed="rId7">
            <a:extLst>
              <a:ext uri="{28A0092B-C50C-407E-A947-70E740481C1C}">
                <a14:useLocalDpi xmlns:a14="http://schemas.microsoft.com/office/drawing/2010/main" val="0"/>
              </a:ext>
            </a:extLst>
          </a:blip>
          <a:srcRect/>
          <a:stretch>
            <a:fillRect/>
          </a:stretch>
        </p:blipFill>
        <p:spPr>
          <a:xfrm>
            <a:off x="3443288" y="1944688"/>
            <a:ext cx="2790825" cy="1981200"/>
          </a:xfrm>
        </p:spPr>
      </p:pic>
      <p:pic>
        <p:nvPicPr>
          <p:cNvPr id="109580" name="Picture 12" descr="Slime mold stalk and spore cap"/>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6735763" y="3925888"/>
            <a:ext cx="2022475" cy="259080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p:transition advTm="84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9573"/>
                                        </p:tgtEl>
                                        <p:attrNameLst>
                                          <p:attrName>style.visibility</p:attrName>
                                        </p:attrNameLst>
                                      </p:cBhvr>
                                      <p:to>
                                        <p:strVal val="visible"/>
                                      </p:to>
                                    </p:set>
                                    <p:animEffect transition="in" filter="fade">
                                      <p:cBhvr>
                                        <p:cTn id="10" dur="2000"/>
                                        <p:tgtEl>
                                          <p:spTgt spid="109573"/>
                                        </p:tgtEl>
                                      </p:cBhvr>
                                    </p:animEffect>
                                  </p:childTnLst>
                                </p:cTn>
                              </p:par>
                            </p:childTnLst>
                          </p:cTn>
                        </p:par>
                        <p:par>
                          <p:cTn id="11" fill="hold" nodeType="afterGroup">
                            <p:stCondLst>
                              <p:cond delay="2000"/>
                            </p:stCondLst>
                            <p:childTnLst>
                              <p:par>
                                <p:cTn id="12" presetID="10" presetClass="entr" presetSubtype="0" fill="hold" nodeType="afterEffect">
                                  <p:stCondLst>
                                    <p:cond delay="0"/>
                                  </p:stCondLst>
                                  <p:childTnLst>
                                    <p:set>
                                      <p:cBhvr>
                                        <p:cTn id="13" dur="1" fill="hold">
                                          <p:stCondLst>
                                            <p:cond delay="0"/>
                                          </p:stCondLst>
                                        </p:cTn>
                                        <p:tgtEl>
                                          <p:spTgt spid="109576"/>
                                        </p:tgtEl>
                                        <p:attrNameLst>
                                          <p:attrName>style.visibility</p:attrName>
                                        </p:attrNameLst>
                                      </p:cBhvr>
                                      <p:to>
                                        <p:strVal val="visible"/>
                                      </p:to>
                                    </p:set>
                                    <p:animEffect transition="in" filter="fade">
                                      <p:cBhvr>
                                        <p:cTn id="14" dur="2000"/>
                                        <p:tgtEl>
                                          <p:spTgt spid="109576"/>
                                        </p:tgtEl>
                                      </p:cBhvr>
                                    </p:animEffect>
                                  </p:childTnLst>
                                </p:cTn>
                              </p:par>
                            </p:childTnLst>
                          </p:cTn>
                        </p:par>
                        <p:par>
                          <p:cTn id="15" fill="hold" nodeType="afterGroup">
                            <p:stCondLst>
                              <p:cond delay="4000"/>
                            </p:stCondLst>
                            <p:childTnLst>
                              <p:par>
                                <p:cTn id="16" presetID="10" presetClass="entr" presetSubtype="0" fill="hold" nodeType="afterEffect">
                                  <p:stCondLst>
                                    <p:cond delay="0"/>
                                  </p:stCondLst>
                                  <p:childTnLst>
                                    <p:set>
                                      <p:cBhvr>
                                        <p:cTn id="17" dur="1" fill="hold">
                                          <p:stCondLst>
                                            <p:cond delay="0"/>
                                          </p:stCondLst>
                                        </p:cTn>
                                        <p:tgtEl>
                                          <p:spTgt spid="109580"/>
                                        </p:tgtEl>
                                        <p:attrNameLst>
                                          <p:attrName>style.visibility</p:attrName>
                                        </p:attrNameLst>
                                      </p:cBhvr>
                                      <p:to>
                                        <p:strVal val="visible"/>
                                      </p:to>
                                    </p:set>
                                    <p:animEffect transition="in" filter="fade">
                                      <p:cBhvr>
                                        <p:cTn id="18" dur="2000"/>
                                        <p:tgtEl>
                                          <p:spTgt spid="10958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457200" y="407988"/>
            <a:ext cx="8229600" cy="4114800"/>
          </a:xfrm>
        </p:spPr>
        <p:txBody>
          <a:bodyPr/>
          <a:lstStyle/>
          <a:p>
            <a:pPr eaLnBrk="1" hangingPunct="1">
              <a:defRPr/>
            </a:pPr>
            <a:r>
              <a:rPr lang="en-US" smtClean="0">
                <a:solidFill>
                  <a:schemeClr val="tx2"/>
                </a:solidFill>
              </a:rPr>
              <a:t>Water molds from the Phylum Oomycota are classified as protists because they have flagellated reproductive cells.</a:t>
            </a:r>
          </a:p>
          <a:p>
            <a:pPr eaLnBrk="1" hangingPunct="1">
              <a:defRPr/>
            </a:pPr>
            <a:endParaRPr lang="en-US" smtClean="0">
              <a:solidFill>
                <a:schemeClr val="tx2"/>
              </a:solidFill>
            </a:endParaRPr>
          </a:p>
          <a:p>
            <a:pPr eaLnBrk="1" hangingPunct="1">
              <a:defRPr/>
            </a:pPr>
            <a:r>
              <a:rPr lang="en-US" smtClean="0">
                <a:solidFill>
                  <a:schemeClr val="tx2"/>
                </a:solidFill>
              </a:rPr>
              <a:t>Downy mildews parasitize plants and are decomposers in freshwater ecosystems.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78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116739">
                                            <p:txEl>
                                              <p:pRg st="0" end="0"/>
                                            </p:txEl>
                                          </p:spTgt>
                                        </p:tgtEl>
                                        <p:attrNameLst>
                                          <p:attrName>style.visibility</p:attrName>
                                        </p:attrNameLst>
                                      </p:cBhvr>
                                      <p:to>
                                        <p:strVal val="visible"/>
                                      </p:to>
                                    </p:set>
                                    <p:anim to="" calcmode="lin" valueType="num">
                                      <p:cBhvr>
                                        <p:cTn id="10" dur="1" fill="hold"/>
                                        <p:tgtEl>
                                          <p:spTgt spid="116739">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116739">
                                            <p:txEl>
                                              <p:pRg st="2" end="2"/>
                                            </p:txEl>
                                          </p:spTgt>
                                        </p:tgtEl>
                                        <p:attrNameLst>
                                          <p:attrName>style.visibility</p:attrName>
                                        </p:attrNameLst>
                                      </p:cBhvr>
                                      <p:to>
                                        <p:strVal val="visible"/>
                                      </p:to>
                                    </p:set>
                                    <p:anim to="" calcmode="lin" valueType="num">
                                      <p:cBhvr>
                                        <p:cTn id="14" dur="1" fill="hold"/>
                                        <p:tgtEl>
                                          <p:spTgt spid="116739">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1673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5" descr="downey"/>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390525" y="382588"/>
            <a:ext cx="4287838" cy="2959100"/>
          </a:xfrm>
          <a:noFill/>
          <a:extLst>
            <a:ext uri="{909E8E84-426E-40DD-AFC4-6F175D3DCCD1}">
              <a14:hiddenFill xmlns:a14="http://schemas.microsoft.com/office/drawing/2010/main">
                <a:solidFill>
                  <a:srgbClr val="FFFFFF"/>
                </a:solidFill>
              </a14:hiddenFill>
            </a:ext>
          </a:extLst>
        </p:spPr>
      </p:pic>
      <p:pic>
        <p:nvPicPr>
          <p:cNvPr id="113672" name="Picture 8" descr="cottonwool"/>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043363" y="3535363"/>
            <a:ext cx="4752975" cy="2844800"/>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p:transition advTm="4517">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113669"/>
                                        </p:tgtEl>
                                        <p:attrNameLst>
                                          <p:attrName>style.visibility</p:attrName>
                                        </p:attrNameLst>
                                      </p:cBhvr>
                                      <p:to>
                                        <p:strVal val="visible"/>
                                      </p:to>
                                    </p:set>
                                    <p:animEffect transition="in" filter="dissolve">
                                      <p:cBhvr>
                                        <p:cTn id="10" dur="500"/>
                                        <p:tgtEl>
                                          <p:spTgt spid="113669"/>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113672"/>
                                        </p:tgtEl>
                                        <p:attrNameLst>
                                          <p:attrName>style.visibility</p:attrName>
                                        </p:attrNameLst>
                                      </p:cBhvr>
                                      <p:to>
                                        <p:strVal val="visible"/>
                                      </p:to>
                                    </p:set>
                                    <p:animEffect transition="in" filter="dissolve">
                                      <p:cBhvr>
                                        <p:cTn id="14" dur="500"/>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5" descr="protist"/>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803275" y="73025"/>
            <a:ext cx="7883525" cy="6621463"/>
          </a:xfr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8639">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nodeType="afterEffect">
                                  <p:stCondLst>
                                    <p:cond delay="0"/>
                                  </p:stCondLst>
                                  <p:childTnLst>
                                    <p:set>
                                      <p:cBhvr>
                                        <p:cTn id="9" dur="1" fill="hold">
                                          <p:stCondLst>
                                            <p:cond delay="0"/>
                                          </p:stCondLst>
                                        </p:cTn>
                                        <p:tgtEl>
                                          <p:spTgt spid="68613"/>
                                        </p:tgtEl>
                                        <p:attrNameLst>
                                          <p:attrName>style.visibility</p:attrName>
                                        </p:attrNameLst>
                                      </p:cBhvr>
                                      <p:to>
                                        <p:strVal val="visible"/>
                                      </p:to>
                                    </p:set>
                                    <p:anim to="" calcmode="lin" valueType="num">
                                      <p:cBhvr>
                                        <p:cTn id="10" dur="1" fill="hold"/>
                                        <p:tgtEl>
                                          <p:spTgt spid="6861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p:txBody>
          <a:bodyPr/>
          <a:lstStyle/>
          <a:p>
            <a:pPr eaLnBrk="1" hangingPunct="1">
              <a:defRPr/>
            </a:pPr>
            <a:r>
              <a:rPr lang="en-US" smtClean="0">
                <a:solidFill>
                  <a:schemeClr val="tx2"/>
                </a:solidFill>
              </a:rPr>
              <a:t>Plant-like  protists are </a:t>
            </a:r>
            <a:r>
              <a:rPr lang="en-US" smtClean="0">
                <a:solidFill>
                  <a:srgbClr val="66FFFF"/>
                </a:solidFill>
              </a:rPr>
              <a:t>autotrophs</a:t>
            </a:r>
            <a:r>
              <a:rPr lang="en-US" smtClean="0">
                <a:solidFill>
                  <a:schemeClr val="tx2"/>
                </a:solidFill>
              </a:rPr>
              <a:t> – they contain chloroplasts and make their own food.</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Animal-like and fungus-like protists and are</a:t>
            </a:r>
            <a:r>
              <a:rPr lang="en-US" smtClean="0"/>
              <a:t> </a:t>
            </a:r>
            <a:r>
              <a:rPr lang="en-US" smtClean="0">
                <a:solidFill>
                  <a:srgbClr val="66FFFF"/>
                </a:solidFill>
              </a:rPr>
              <a:t>heterotrophs</a:t>
            </a:r>
            <a:r>
              <a:rPr lang="en-US" smtClean="0">
                <a:solidFill>
                  <a:schemeClr val="tx2"/>
                </a:solidFill>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27476">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47107">
                                            <p:txEl>
                                              <p:pRg st="0" end="0"/>
                                            </p:txEl>
                                          </p:spTgt>
                                        </p:tgtEl>
                                        <p:attrNameLst>
                                          <p:attrName>style.visibility</p:attrName>
                                        </p:attrNameLst>
                                      </p:cBhvr>
                                      <p:to>
                                        <p:strVal val="visible"/>
                                      </p:to>
                                    </p:set>
                                    <p:anim to="" calcmode="lin" valueType="num">
                                      <p:cBhvr>
                                        <p:cTn id="10" dur="1" fill="hold"/>
                                        <p:tgtEl>
                                          <p:spTgt spid="47107">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47107">
                                            <p:txEl>
                                              <p:pRg st="2" end="2"/>
                                            </p:txEl>
                                          </p:spTgt>
                                        </p:tgtEl>
                                        <p:attrNameLst>
                                          <p:attrName>style.visibility</p:attrName>
                                        </p:attrNameLst>
                                      </p:cBhvr>
                                      <p:to>
                                        <p:strVal val="visible"/>
                                      </p:to>
                                    </p:set>
                                    <p:anim to="" calcmode="lin" valueType="num">
                                      <p:cBhvr>
                                        <p:cTn id="14" dur="1" fill="hold"/>
                                        <p:tgtEl>
                                          <p:spTgt spid="4710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4710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457200" y="225425"/>
            <a:ext cx="8229600" cy="5870575"/>
          </a:xfrm>
        </p:spPr>
        <p:txBody>
          <a:bodyPr/>
          <a:lstStyle/>
          <a:p>
            <a:pPr eaLnBrk="1" hangingPunct="1">
              <a:buFont typeface="Wingdings" panose="05000000000000000000" pitchFamily="2" charset="2"/>
              <a:buNone/>
              <a:defRPr/>
            </a:pPr>
            <a:endParaRPr lang="en-US" smtClean="0"/>
          </a:p>
          <a:p>
            <a:pPr eaLnBrk="1" hangingPunct="1">
              <a:defRPr/>
            </a:pPr>
            <a:r>
              <a:rPr lang="en-US" sz="4000" smtClean="0">
                <a:solidFill>
                  <a:srgbClr val="66FFFF"/>
                </a:solidFill>
              </a:rPr>
              <a:t>Protozoans</a:t>
            </a:r>
            <a:r>
              <a:rPr lang="en-US" smtClean="0"/>
              <a:t> </a:t>
            </a:r>
            <a:r>
              <a:rPr lang="en-US" smtClean="0">
                <a:solidFill>
                  <a:schemeClr val="tx2"/>
                </a:solidFill>
              </a:rPr>
              <a:t>are animal-like protists</a:t>
            </a:r>
            <a:r>
              <a:rPr lang="en-US" smtClean="0"/>
              <a:t> </a:t>
            </a:r>
            <a:r>
              <a:rPr lang="en-US" smtClean="0">
                <a:solidFill>
                  <a:schemeClr val="tx2"/>
                </a:solidFill>
              </a:rPr>
              <a:t>(</a:t>
            </a:r>
            <a:r>
              <a:rPr lang="en-US" smtClean="0">
                <a:solidFill>
                  <a:srgbClr val="66FFFF"/>
                </a:solidFill>
              </a:rPr>
              <a:t>heterotrophs</a:t>
            </a:r>
            <a:r>
              <a:rPr lang="en-US" smtClean="0">
                <a:solidFill>
                  <a:schemeClr val="tx2"/>
                </a:solidFill>
              </a:rPr>
              <a:t>)</a:t>
            </a:r>
            <a:r>
              <a:rPr lang="en-US" smtClean="0">
                <a:solidFill>
                  <a:schemeClr val="folHlink"/>
                </a:solidFill>
              </a:rPr>
              <a:t> </a:t>
            </a:r>
            <a:r>
              <a:rPr lang="en-US" smtClean="0">
                <a:solidFill>
                  <a:schemeClr val="tx2"/>
                </a:solidFill>
              </a:rPr>
              <a:t>grouped according to how they move.</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The word</a:t>
            </a:r>
            <a:r>
              <a:rPr lang="en-US" smtClean="0"/>
              <a:t> </a:t>
            </a:r>
            <a:r>
              <a:rPr lang="en-US" smtClean="0">
                <a:solidFill>
                  <a:srgbClr val="66FFFF"/>
                </a:solidFill>
              </a:rPr>
              <a:t>protozoa</a:t>
            </a:r>
            <a:r>
              <a:rPr lang="en-US" smtClean="0"/>
              <a:t> </a:t>
            </a:r>
            <a:r>
              <a:rPr lang="en-US" smtClean="0">
                <a:solidFill>
                  <a:schemeClr val="tx2"/>
                </a:solidFill>
              </a:rPr>
              <a:t>means "little animal." They are so named because many species behave like tiny animals—specifically, they hunt and gather other microbes as food.</a:t>
            </a:r>
            <a:r>
              <a:rPr lang="en-US" smtClean="0"/>
              <a:t> </a:t>
            </a:r>
          </a:p>
          <a:p>
            <a:pPr eaLnBrk="1" hangingPunct="1">
              <a:buFont typeface="Wingdings" panose="05000000000000000000" pitchFamily="2" charset="2"/>
              <a:buNone/>
              <a:defRPr/>
            </a:pPr>
            <a:endParaRPr 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31744">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 to="" calcmode="lin" valueType="num">
                                      <p:cBhvr>
                                        <p:cTn id="10" dur="1" fill="hold"/>
                                        <p:tgtEl>
                                          <p:spTgt spid="44035">
                                            <p:txEl>
                                              <p:pRg st="1" end="1"/>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44035">
                                            <p:txEl>
                                              <p:pRg st="3" end="3"/>
                                            </p:txEl>
                                          </p:spTgt>
                                        </p:tgtEl>
                                        <p:attrNameLst>
                                          <p:attrName>style.visibility</p:attrName>
                                        </p:attrNameLst>
                                      </p:cBhvr>
                                      <p:to>
                                        <p:strVal val="visible"/>
                                      </p:to>
                                    </p:set>
                                    <p:anim to="" calcmode="lin" valueType="num">
                                      <p:cBhvr>
                                        <p:cTn id="14" dur="1" fill="hold"/>
                                        <p:tgtEl>
                                          <p:spTgt spid="44035">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4403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566738" y="334963"/>
            <a:ext cx="8229600" cy="6054725"/>
          </a:xfrm>
        </p:spPr>
        <p:txBody>
          <a:bodyPr/>
          <a:lstStyle/>
          <a:p>
            <a:pPr eaLnBrk="1" hangingPunct="1">
              <a:defRPr/>
            </a:pPr>
            <a:r>
              <a:rPr lang="en-US" smtClean="0">
                <a:solidFill>
                  <a:schemeClr val="tx2"/>
                </a:solidFill>
              </a:rPr>
              <a:t>All protozoa digest their food in stomach-like compartments called vacuoles &lt;</a:t>
            </a:r>
            <a:r>
              <a:rPr lang="en-US" i="1" smtClean="0">
                <a:solidFill>
                  <a:schemeClr val="tx2"/>
                </a:solidFill>
              </a:rPr>
              <a:t>vac-you-ohls</a:t>
            </a:r>
            <a:r>
              <a:rPr lang="en-US" smtClean="0">
                <a:solidFill>
                  <a:schemeClr val="tx2"/>
                </a:solidFill>
              </a:rPr>
              <a:t>&gt;</a:t>
            </a:r>
            <a:r>
              <a:rPr lang="en-US" i="1" smtClean="0">
                <a:solidFill>
                  <a:schemeClr val="tx2"/>
                </a:solidFill>
              </a:rPr>
              <a:t>.</a:t>
            </a:r>
            <a:r>
              <a:rPr lang="en-US" smtClean="0">
                <a:solidFill>
                  <a:schemeClr val="tx2"/>
                </a:solidFill>
              </a:rPr>
              <a:t>  As they chow down, they make and give off nitrogen, which is an element that plants and other higher creatures can use. </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Protozoa range in size from 1/5,000 to 1/50 of an inch (5 to 500 µm) in diameter. They can be classified into three general groups based on how they move.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30882">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52227">
                                            <p:txEl>
                                              <p:pRg st="0" end="0"/>
                                            </p:txEl>
                                          </p:spTgt>
                                        </p:tgtEl>
                                        <p:attrNameLst>
                                          <p:attrName>style.visibility</p:attrName>
                                        </p:attrNameLst>
                                      </p:cBhvr>
                                      <p:to>
                                        <p:strVal val="visible"/>
                                      </p:to>
                                    </p:set>
                                    <p:anim to="" calcmode="lin" valueType="num">
                                      <p:cBhvr>
                                        <p:cTn id="10" dur="1" fill="hold"/>
                                        <p:tgtEl>
                                          <p:spTgt spid="52227">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52227">
                                            <p:txEl>
                                              <p:pRg st="2" end="2"/>
                                            </p:txEl>
                                          </p:spTgt>
                                        </p:tgtEl>
                                        <p:attrNameLst>
                                          <p:attrName>style.visibility</p:attrName>
                                        </p:attrNameLst>
                                      </p:cBhvr>
                                      <p:to>
                                        <p:strVal val="visible"/>
                                      </p:to>
                                    </p:set>
                                    <p:anim to="" calcmode="lin" valueType="num">
                                      <p:cBhvr>
                                        <p:cTn id="14" dur="1" fill="hold"/>
                                        <p:tgtEl>
                                          <p:spTgt spid="5222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522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439738" y="315913"/>
            <a:ext cx="8229600" cy="4114800"/>
          </a:xfrm>
        </p:spPr>
        <p:txBody>
          <a:bodyPr/>
          <a:lstStyle/>
          <a:p>
            <a:pPr eaLnBrk="1" hangingPunct="1">
              <a:defRPr/>
            </a:pPr>
            <a:r>
              <a:rPr lang="en-US" smtClean="0">
                <a:solidFill>
                  <a:schemeClr val="tx2"/>
                </a:solidFill>
              </a:rPr>
              <a:t>The first group is the phylum </a:t>
            </a:r>
            <a:r>
              <a:rPr lang="en-US" smtClean="0">
                <a:solidFill>
                  <a:srgbClr val="66FFFF"/>
                </a:solidFill>
              </a:rPr>
              <a:t>Rhizopoda</a:t>
            </a:r>
            <a:r>
              <a:rPr lang="en-US" smtClean="0">
                <a:solidFill>
                  <a:schemeClr val="tx2"/>
                </a:solidFill>
              </a:rPr>
              <a:t>. These are </a:t>
            </a:r>
            <a:r>
              <a:rPr lang="en-US" smtClean="0">
                <a:solidFill>
                  <a:srgbClr val="66FFFF"/>
                </a:solidFill>
              </a:rPr>
              <a:t>amoebae</a:t>
            </a:r>
            <a:r>
              <a:rPr lang="en-US" smtClean="0">
                <a:solidFill>
                  <a:schemeClr val="tx2"/>
                </a:solidFill>
              </a:rPr>
              <a:t> &lt;</a:t>
            </a:r>
            <a:r>
              <a:rPr lang="en-US" i="1" smtClean="0">
                <a:solidFill>
                  <a:schemeClr val="tx2"/>
                </a:solidFill>
              </a:rPr>
              <a:t>ah-me-bee</a:t>
            </a:r>
            <a:r>
              <a:rPr lang="en-US" smtClean="0">
                <a:solidFill>
                  <a:schemeClr val="tx2"/>
                </a:solidFill>
              </a:rPr>
              <a:t>&gt;, which can be subdivided into the testate amoebae, which have a shell-like covering, and the naked amoebae, which don't have this covering.</a:t>
            </a:r>
          </a:p>
          <a:p>
            <a:pPr eaLnBrk="1" hangingPunct="1">
              <a:buFont typeface="Wingdings" panose="05000000000000000000" pitchFamily="2" charset="2"/>
              <a:buNone/>
              <a:defRPr/>
            </a:pPr>
            <a:endParaRPr lang="en-US" smtClean="0">
              <a:solidFill>
                <a:schemeClr val="tx2"/>
              </a:solidFill>
            </a:endParaRPr>
          </a:p>
          <a:p>
            <a:pPr eaLnBrk="1" hangingPunct="1">
              <a:defRPr/>
            </a:pPr>
            <a:r>
              <a:rPr lang="en-US" smtClean="0">
                <a:solidFill>
                  <a:schemeClr val="tx2"/>
                </a:solidFill>
              </a:rPr>
              <a:t>Amoebae ooze along by means of </a:t>
            </a:r>
            <a:r>
              <a:rPr lang="en-US" smtClean="0">
                <a:solidFill>
                  <a:srgbClr val="66FFFF"/>
                </a:solidFill>
              </a:rPr>
              <a:t>pseudopodia</a:t>
            </a:r>
            <a:r>
              <a:rPr lang="en-US" smtClean="0">
                <a:solidFill>
                  <a:schemeClr val="tx2"/>
                </a:solidFill>
              </a:rPr>
              <a:t> (false feet) engulfing food as they go.</a:t>
            </a:r>
          </a:p>
          <a:p>
            <a:pPr eaLnBrk="1" hangingPunct="1">
              <a:buFont typeface="Wingdings" panose="05000000000000000000" pitchFamily="2" charset="2"/>
              <a:buNone/>
              <a:defRPr/>
            </a:pPr>
            <a:endParaRPr lang="en-US" smtClean="0">
              <a:solidFill>
                <a:schemeClr val="tx2"/>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34605">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53251">
                                            <p:txEl>
                                              <p:pRg st="0" end="0"/>
                                            </p:txEl>
                                          </p:spTgt>
                                        </p:tgtEl>
                                        <p:attrNameLst>
                                          <p:attrName>style.visibility</p:attrName>
                                        </p:attrNameLst>
                                      </p:cBhvr>
                                      <p:to>
                                        <p:strVal val="visible"/>
                                      </p:to>
                                    </p:set>
                                    <p:anim to="" calcmode="lin" valueType="num">
                                      <p:cBhvr>
                                        <p:cTn id="10" dur="1" fill="hold"/>
                                        <p:tgtEl>
                                          <p:spTgt spid="53251">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53251">
                                            <p:txEl>
                                              <p:pRg st="2" end="2"/>
                                            </p:txEl>
                                          </p:spTgt>
                                        </p:tgtEl>
                                        <p:attrNameLst>
                                          <p:attrName>style.visibility</p:attrName>
                                        </p:attrNameLst>
                                      </p:cBhvr>
                                      <p:to>
                                        <p:strVal val="visible"/>
                                      </p:to>
                                    </p:set>
                                    <p:anim to="" calcmode="lin" valueType="num">
                                      <p:cBhvr>
                                        <p:cTn id="14" dur="1" fill="hold"/>
                                        <p:tgtEl>
                                          <p:spTgt spid="53251">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5325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676275" y="225425"/>
            <a:ext cx="8229600" cy="4114800"/>
          </a:xfrm>
        </p:spPr>
        <p:txBody>
          <a:bodyPr/>
          <a:lstStyle/>
          <a:p>
            <a:pPr eaLnBrk="1" hangingPunct="1">
              <a:defRPr/>
            </a:pPr>
            <a:r>
              <a:rPr lang="en-US" sz="3600" smtClean="0">
                <a:solidFill>
                  <a:schemeClr val="tx2"/>
                </a:solidFill>
              </a:rPr>
              <a:t>Amoebae live in water or moist places.</a:t>
            </a:r>
          </a:p>
          <a:p>
            <a:pPr eaLnBrk="1" hangingPunct="1">
              <a:buFont typeface="Wingdings" panose="05000000000000000000" pitchFamily="2" charset="2"/>
              <a:buNone/>
              <a:defRPr/>
            </a:pPr>
            <a:endParaRPr lang="en-US" sz="3600" smtClean="0">
              <a:solidFill>
                <a:schemeClr val="tx2"/>
              </a:solidFill>
            </a:endParaRPr>
          </a:p>
          <a:p>
            <a:pPr eaLnBrk="1" hangingPunct="1">
              <a:defRPr/>
            </a:pPr>
            <a:r>
              <a:rPr lang="en-US" sz="3600" smtClean="0">
                <a:solidFill>
                  <a:schemeClr val="tx2"/>
                </a:solidFill>
              </a:rPr>
              <a:t>They have a cell membrane but no cell wall.</a:t>
            </a:r>
          </a:p>
          <a:p>
            <a:pPr eaLnBrk="1" hangingPunct="1">
              <a:defRPr/>
            </a:pPr>
            <a:endParaRPr lang="en-US" smtClean="0">
              <a:solidFill>
                <a:schemeClr val="tx2"/>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6922">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4" presetClass="entr" presetSubtype="0" fill="hold" grpId="0" nodeType="afterEffect">
                                  <p:stCondLst>
                                    <p:cond delay="0"/>
                                  </p:stCondLst>
                                  <p:childTnLst>
                                    <p:set>
                                      <p:cBhvr>
                                        <p:cTn id="9" dur="1" fill="hold">
                                          <p:stCondLst>
                                            <p:cond delay="0"/>
                                          </p:stCondLst>
                                        </p:cTn>
                                        <p:tgtEl>
                                          <p:spTgt spid="54275">
                                            <p:txEl>
                                              <p:pRg st="0" end="0"/>
                                            </p:txEl>
                                          </p:spTgt>
                                        </p:tgtEl>
                                        <p:attrNameLst>
                                          <p:attrName>style.visibility</p:attrName>
                                        </p:attrNameLst>
                                      </p:cBhvr>
                                      <p:to>
                                        <p:strVal val="visible"/>
                                      </p:to>
                                    </p:set>
                                    <p:anim to="" calcmode="lin" valueType="num">
                                      <p:cBhvr>
                                        <p:cTn id="10" dur="1" fill="hold"/>
                                        <p:tgtEl>
                                          <p:spTgt spid="54275">
                                            <p:txEl>
                                              <p:pRg st="0" end="0"/>
                                            </p:txEl>
                                          </p:spTgt>
                                        </p:tgtEl>
                                        <p:attrNameLst>
                                          <p:attrName/>
                                        </p:attrNameLst>
                                      </p:cBhvr>
                                    </p:anim>
                                  </p:childTnLst>
                                </p:cTn>
                              </p:par>
                            </p:childTnLst>
                          </p:cTn>
                        </p:par>
                        <p:par>
                          <p:cTn id="11" fill="hold" nodeType="afterGroup">
                            <p:stCondLst>
                              <p:cond delay="0"/>
                            </p:stCondLst>
                            <p:childTnLst>
                              <p:par>
                                <p:cTn id="12" presetID="24" presetClass="entr" presetSubtype="0" fill="hold" grpId="0" nodeType="afterEffect">
                                  <p:stCondLst>
                                    <p:cond delay="0"/>
                                  </p:stCondLst>
                                  <p:childTnLst>
                                    <p:set>
                                      <p:cBhvr>
                                        <p:cTn id="13" dur="1" fill="hold">
                                          <p:stCondLst>
                                            <p:cond delay="0"/>
                                          </p:stCondLst>
                                        </p:cTn>
                                        <p:tgtEl>
                                          <p:spTgt spid="54275">
                                            <p:txEl>
                                              <p:pRg st="2" end="2"/>
                                            </p:txEl>
                                          </p:spTgt>
                                        </p:tgtEl>
                                        <p:attrNameLst>
                                          <p:attrName>style.visibility</p:attrName>
                                        </p:attrNameLst>
                                      </p:cBhvr>
                                      <p:to>
                                        <p:strVal val="visible"/>
                                      </p:to>
                                    </p:set>
                                    <p:anim to="" calcmode="lin" valueType="num">
                                      <p:cBhvr>
                                        <p:cTn id="14" dur="1" fill="hold"/>
                                        <p:tgtEl>
                                          <p:spTgt spid="5427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54275" grpId="0" build="p"/>
    </p:bldLst>
  </p:timing>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598</TotalTime>
  <Words>809</Words>
  <Application>Microsoft Office PowerPoint</Application>
  <PresentationFormat>On-screen Show (4:3)</PresentationFormat>
  <Paragraphs>118</Paragraphs>
  <Slides>44</Slides>
  <Notes>1</Notes>
  <HiddenSlides>0</HiddenSlides>
  <MMClips>44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Tahoma</vt:lpstr>
      <vt:lpstr>Times New Roman</vt:lpstr>
      <vt:lpstr>Wingdings</vt:lpstr>
      <vt:lpstr>Textured</vt:lpstr>
      <vt:lpstr>     Intensive Course   Biology for Technology   Department of Agricultural Technology Faculty of Technology, University of Colombo  by Dr. Aruna Kumara Udawasala     </vt:lpstr>
      <vt:lpstr>Kingdom Protista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Giardia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Dennis Passovoy</dc:creator>
  <cp:lastModifiedBy>Aruna</cp:lastModifiedBy>
  <cp:revision>55</cp:revision>
  <dcterms:created xsi:type="dcterms:W3CDTF">2003-03-30T22:25:27Z</dcterms:created>
  <dcterms:modified xsi:type="dcterms:W3CDTF">2020-05-18T17:39:20Z</dcterms:modified>
</cp:coreProperties>
</file>